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22"/>
  </p:notesMasterIdLst>
  <p:handoutMasterIdLst>
    <p:handoutMasterId r:id="rId23"/>
  </p:handoutMasterIdLst>
  <p:sldIdLst>
    <p:sldId id="283" r:id="rId3"/>
    <p:sldId id="284" r:id="rId4"/>
    <p:sldId id="285" r:id="rId5"/>
    <p:sldId id="298" r:id="rId6"/>
    <p:sldId id="295" r:id="rId7"/>
    <p:sldId id="260" r:id="rId8"/>
    <p:sldId id="276" r:id="rId9"/>
    <p:sldId id="267" r:id="rId10"/>
    <p:sldId id="261" r:id="rId11"/>
    <p:sldId id="272" r:id="rId12"/>
    <p:sldId id="288" r:id="rId13"/>
    <p:sldId id="282" r:id="rId14"/>
    <p:sldId id="262" r:id="rId15"/>
    <p:sldId id="291" r:id="rId16"/>
    <p:sldId id="296" r:id="rId17"/>
    <p:sldId id="294" r:id="rId18"/>
    <p:sldId id="264" r:id="rId19"/>
    <p:sldId id="297" r:id="rId20"/>
    <p:sldId id="299" r:id="rId21"/>
  </p:sldIdLst>
  <p:sldSz cx="12192000" cy="6858000"/>
  <p:notesSz cx="7010400" cy="92964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53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Perry" initials="RP" lastIdx="1" clrIdx="0">
    <p:extLst>
      <p:ext uri="{19B8F6BF-5375-455C-9EA6-DF929625EA0E}">
        <p15:presenceInfo xmlns:p15="http://schemas.microsoft.com/office/powerpoint/2012/main" userId="Rachel Perry" providerId="None"/>
      </p:ext>
    </p:extLst>
  </p:cmAuthor>
  <p:cmAuthor id="2" name="Kasia Faughn" initials="KF" lastIdx="20" clrIdx="1">
    <p:extLst>
      <p:ext uri="{19B8F6BF-5375-455C-9EA6-DF929625EA0E}">
        <p15:presenceInfo xmlns:p15="http://schemas.microsoft.com/office/powerpoint/2012/main" userId="S-1-5-21-796845957-287218729-725345543-24084" providerId="AD"/>
      </p:ext>
    </p:extLst>
  </p:cmAuthor>
  <p:cmAuthor id="3" name="Rachel Perry" initials="RP [2]" lastIdx="18" clrIdx="2">
    <p:extLst>
      <p:ext uri="{19B8F6BF-5375-455C-9EA6-DF929625EA0E}">
        <p15:presenceInfo xmlns:p15="http://schemas.microsoft.com/office/powerpoint/2012/main" userId="S-1-5-21-796845957-287218729-725345543-14588" providerId="AD"/>
      </p:ext>
    </p:extLst>
  </p:cmAuthor>
  <p:cmAuthor id="4" name="April Santos" initials="AS" lastIdx="13" clrIdx="3">
    <p:extLst>
      <p:ext uri="{19B8F6BF-5375-455C-9EA6-DF929625EA0E}">
        <p15:presenceInfo xmlns:p15="http://schemas.microsoft.com/office/powerpoint/2012/main" userId="S-1-5-21-796845957-287218729-725345543-25330" providerId="AD"/>
      </p:ext>
    </p:extLst>
  </p:cmAuthor>
  <p:cmAuthor id="5" name="Melissa Stockbridge" initials="MS" lastIdx="2" clrIdx="4">
    <p:extLst>
      <p:ext uri="{19B8F6BF-5375-455C-9EA6-DF929625EA0E}">
        <p15:presenceInfo xmlns:p15="http://schemas.microsoft.com/office/powerpoint/2012/main" userId="S::mstockbridge@scoe.net::257833ce-694c-4fff-8f09-99d2c0a7a0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3F"/>
    <a:srgbClr val="11376F"/>
    <a:srgbClr val="144182"/>
    <a:srgbClr val="174C99"/>
    <a:srgbClr val="FFFFFF"/>
    <a:srgbClr val="3D6AA1"/>
    <a:srgbClr val="E9EFF7"/>
    <a:srgbClr val="71A640"/>
    <a:srgbClr val="F8F9FA"/>
    <a:srgbClr val="D0D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5" autoAdjust="0"/>
    <p:restoredTop sz="76081" autoAdjust="0"/>
  </p:normalViewPr>
  <p:slideViewPr>
    <p:cSldViewPr snapToGrid="0" snapToObjects="1">
      <p:cViewPr varScale="1">
        <p:scale>
          <a:sx n="118" d="100"/>
          <a:sy n="118" d="100"/>
        </p:scale>
        <p:origin x="1350" y="102"/>
      </p:cViewPr>
      <p:guideLst>
        <p:guide orient="horz" pos="1200"/>
        <p:guide pos="531"/>
      </p:guideLst>
    </p:cSldViewPr>
  </p:slideViewPr>
  <p:notesTextViewPr>
    <p:cViewPr>
      <p:scale>
        <a:sx n="100" d="100"/>
        <a:sy n="100" d="100"/>
      </p:scale>
      <p:origin x="0" y="0"/>
    </p:cViewPr>
  </p:notesTextViewPr>
  <p:sorterViewPr>
    <p:cViewPr>
      <p:scale>
        <a:sx n="19803" d="25000"/>
        <a:sy n="19803" d="25000"/>
      </p:scale>
      <p:origin x="0" y="-159"/>
    </p:cViewPr>
  </p:sorterViewPr>
  <p:notesViewPr>
    <p:cSldViewPr snapToGrid="0" snapToObjects="1">
      <p:cViewPr varScale="1">
        <p:scale>
          <a:sx n="65" d="100"/>
          <a:sy n="65" d="100"/>
        </p:scale>
        <p:origin x="2562" y="6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AE7495-FD6E-4148-8988-5AF3A1186E45}" type="datetimeFigureOut">
              <a:rPr lang="en-US" smtClean="0"/>
              <a:pPr/>
              <a:t>1/31/2022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12545-5050-4626-BB70-3CAB98A03EEB}" type="datetimeFigureOut">
              <a:rPr lang="en-US" smtClean="0"/>
              <a:pPr/>
              <a:t>1/31/2022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dirty="0"/>
          </a:p>
        </p:txBody>
      </p:sp>
    </p:spTree>
    <p:extLst>
      <p:ext uri="{BB962C8B-B14F-4D97-AF65-F5344CB8AC3E}">
        <p14:creationId xmlns:p14="http://schemas.microsoft.com/office/powerpoint/2010/main" val="25940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anose="020B0604020202020204" pitchFamily="34" charset="0"/>
              <a:buChar char="•"/>
            </a:pPr>
            <a:r>
              <a:rPr lang="en-US" dirty="0"/>
              <a:t>The PFT is given to all students</a:t>
            </a:r>
            <a:r>
              <a:rPr lang="en-US" baseline="0" dirty="0"/>
              <a:t> enrolled in a California public school in grades five, seven, and nine. </a:t>
            </a:r>
            <a:br>
              <a:rPr lang="en-US" baseline="0" dirty="0"/>
            </a:br>
            <a:endParaRPr lang="en-US"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Students with disabilities should be given as much of the test as each student’s physical condition permits.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 with all assessments,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individualized education program, also referred to as the IEP, or Section 504 plan team is responsible for deciding how students with disabilities will participate in the PFT.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dirty="0"/>
          </a:p>
        </p:txBody>
      </p:sp>
    </p:spTree>
    <p:extLst>
      <p:ext uri="{BB962C8B-B14F-4D97-AF65-F5344CB8AC3E}">
        <p14:creationId xmlns:p14="http://schemas.microsoft.com/office/powerpoint/2010/main" val="201908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is the PFT is given to students?</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PFT can be spread out over multiple days, but it may be administered all at one time. </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Students will take at least one test option for each of the fitness areas in the PFT.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student will get a score in the Healthy Fitness Zone or in the Needs Improvement area.</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goal is to be in the Healthy Fitness Zone. This means the student can reach a level of activity to be protected against diseases caused by inactivity.</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score of Needs Improvement in a fitness area means that student’s health would benefit from more activity in that fitness area.</a:t>
            </a:r>
          </a:p>
          <a:p>
            <a:pPr marL="171639" indent="-171639">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 going to spend just a few minutes talking about the different options so you have a better understanding about what students will be asked to do. </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a:t>
            </a:r>
            <a:r>
              <a:rPr kumimoji="0" lang="en-US" sz="1200" b="1" i="0" u="none" strike="noStrike" kern="1200" cap="none" spc="0" normalizeH="0" baseline="0" noProof="0" dirty="0">
                <a:ln>
                  <a:noFill/>
                </a:ln>
                <a:solidFill>
                  <a:prstClr val="black"/>
                </a:solidFill>
                <a:effectLst/>
                <a:uLnTx/>
                <a:uFillTx/>
                <a:latin typeface="+mn-lt"/>
                <a:ea typeface="+mn-ea"/>
                <a:cs typeface="+mn-cs"/>
              </a:rPr>
              <a:t>Aerobic Capacity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three test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One mile run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Walk test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PACER</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a:t>
            </a:r>
            <a:r>
              <a:rPr kumimoji="0" lang="en-US" sz="1200" b="1" i="0" u="none" strike="noStrike" kern="1200" cap="none" spc="0" normalizeH="0" baseline="0" noProof="0" dirty="0">
                <a:ln>
                  <a:noFill/>
                </a:ln>
                <a:solidFill>
                  <a:prstClr val="black"/>
                </a:solidFill>
                <a:effectLst/>
                <a:uLnTx/>
                <a:uFillTx/>
                <a:latin typeface="+mn-lt"/>
                <a:ea typeface="+mn-ea"/>
                <a:cs typeface="+mn-cs"/>
              </a:rPr>
              <a:t>Abdominal Strength and Endurance </a:t>
            </a:r>
            <a:r>
              <a:rPr kumimoji="0" lang="en-US" sz="1200" b="0" i="0" u="none" strike="noStrike" kern="1200" cap="none" spc="0" normalizeH="0" baseline="0" noProof="0" dirty="0">
                <a:ln>
                  <a:noFill/>
                </a:ln>
                <a:solidFill>
                  <a:prstClr val="black"/>
                </a:solidFill>
                <a:effectLst/>
                <a:uLnTx/>
                <a:uFillTx/>
                <a:latin typeface="+mn-lt"/>
                <a:ea typeface="+mn-ea"/>
                <a:cs typeface="+mn-cs"/>
              </a:rPr>
              <a:t>there is only one option, the Curl Up.</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a:t>
            </a:r>
            <a:r>
              <a:rPr kumimoji="0" lang="en-US" sz="1200" b="1" i="0" u="none" strike="noStrike" kern="1200" cap="none" spc="0" normalizeH="0" baseline="0" noProof="0" dirty="0">
                <a:ln>
                  <a:noFill/>
                </a:ln>
                <a:solidFill>
                  <a:prstClr val="black"/>
                </a:solidFill>
                <a:effectLst/>
                <a:uLnTx/>
                <a:uFillTx/>
                <a:latin typeface="+mn-lt"/>
                <a:ea typeface="+mn-ea"/>
                <a:cs typeface="+mn-cs"/>
              </a:rPr>
              <a:t>Upper Body Strength and Endurance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three test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Push-Up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Modified Pull 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Flexed Arm Hang</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a:t>
            </a:r>
            <a:r>
              <a:rPr kumimoji="0" lang="en-US" sz="1200" b="1" i="0" u="none" strike="noStrike" kern="1200" cap="none" spc="0" normalizeH="0" baseline="0" noProof="0" dirty="0">
                <a:ln>
                  <a:noFill/>
                </a:ln>
                <a:solidFill>
                  <a:prstClr val="black"/>
                </a:solidFill>
                <a:effectLst/>
                <a:uLnTx/>
                <a:uFillTx/>
                <a:latin typeface="+mn-lt"/>
                <a:ea typeface="+mn-ea"/>
                <a:cs typeface="+mn-cs"/>
              </a:rPr>
              <a:t>Trunk Extensor Strength and Flexibility </a:t>
            </a:r>
            <a:r>
              <a:rPr kumimoji="0" lang="en-US" sz="1200" b="0" i="0" u="none" strike="noStrike" kern="1200" cap="none" spc="0" normalizeH="0" baseline="0" noProof="0" dirty="0">
                <a:ln>
                  <a:noFill/>
                </a:ln>
                <a:solidFill>
                  <a:prstClr val="black"/>
                </a:solidFill>
                <a:effectLst/>
                <a:uLnTx/>
                <a:uFillTx/>
                <a:latin typeface="+mn-lt"/>
                <a:ea typeface="+mn-ea"/>
                <a:cs typeface="+mn-cs"/>
              </a:rPr>
              <a:t>there is only one option, the Trunk Lift.</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a:t>
            </a:r>
            <a:r>
              <a:rPr kumimoji="0" lang="en-US" sz="1200" b="1" i="0" u="none" strike="noStrike" kern="1200" cap="none" spc="0" normalizeH="0" baseline="0" noProof="0" dirty="0">
                <a:ln>
                  <a:noFill/>
                </a:ln>
                <a:solidFill>
                  <a:prstClr val="black"/>
                </a:solidFill>
                <a:effectLst/>
                <a:uLnTx/>
                <a:uFillTx/>
                <a:latin typeface="+mn-lt"/>
                <a:ea typeface="+mn-ea"/>
                <a:cs typeface="+mn-cs"/>
              </a:rPr>
              <a:t>Body Composition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three test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Skinfold Measurement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Bio-electric Impedance analyzer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Body Mass Index</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a:t>
            </a:r>
            <a:r>
              <a:rPr kumimoji="0" lang="en-US" sz="1200" b="1" i="0" u="none" strike="noStrike" kern="1200" cap="none" spc="0" normalizeH="0" baseline="0" noProof="0" dirty="0">
                <a:ln>
                  <a:noFill/>
                </a:ln>
                <a:solidFill>
                  <a:prstClr val="black"/>
                </a:solidFill>
                <a:effectLst/>
                <a:uLnTx/>
                <a:uFillTx/>
                <a:latin typeface="+mn-lt"/>
                <a:ea typeface="+mn-ea"/>
                <a:cs typeface="+mn-cs"/>
              </a:rPr>
              <a:t>Flexibility</a:t>
            </a:r>
            <a:r>
              <a:rPr kumimoji="0" lang="en-US" sz="1200" b="0" i="0" u="none" strike="noStrike" kern="1200" cap="none" spc="0" normalizeH="0" baseline="0" noProof="0" dirty="0">
                <a:ln>
                  <a:noFill/>
                </a:ln>
                <a:solidFill>
                  <a:prstClr val="black"/>
                </a:solidFill>
                <a:effectLst/>
                <a:uLnTx/>
                <a:uFillTx/>
                <a:latin typeface="+mn-lt"/>
                <a:ea typeface="+mn-ea"/>
                <a:cs typeface="+mn-cs"/>
              </a:rPr>
              <a:t> there are two test options: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Back-Saver sit and reach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Shoulder stretch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639" indent="-1716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dirty="0"/>
          </a:p>
        </p:txBody>
      </p:sp>
    </p:spTree>
    <p:extLst>
      <p:ext uri="{BB962C8B-B14F-4D97-AF65-F5344CB8AC3E}">
        <p14:creationId xmlns:p14="http://schemas.microsoft.com/office/powerpoint/2010/main" val="421954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PFT test administration window is February 1 through May 31.</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12</a:t>
            </a:fld>
            <a:endParaRPr lang="en-US" dirty="0"/>
          </a:p>
        </p:txBody>
      </p:sp>
    </p:spTree>
    <p:extLst>
      <p:ext uri="{BB962C8B-B14F-4D97-AF65-F5344CB8AC3E}">
        <p14:creationId xmlns:p14="http://schemas.microsoft.com/office/powerpoint/2010/main" val="160191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27" indent="-173927">
              <a:buFont typeface="Arial" panose="020B0604020202020204" pitchFamily="34" charset="0"/>
              <a:buChar char="•"/>
            </a:pPr>
            <a:r>
              <a:rPr lang="en-US" sz="1200" kern="1200" dirty="0">
                <a:solidFill>
                  <a:schemeClr val="tx1"/>
                </a:solidFill>
                <a:effectLst/>
                <a:latin typeface="+mn-lt"/>
                <a:ea typeface="+mn-ea"/>
                <a:cs typeface="+mn-cs"/>
              </a:rPr>
              <a:t>Individual Student Results will be available by the fall following the test administration.  </a:t>
            </a:r>
            <a:endParaRPr lang="en-US" dirty="0"/>
          </a:p>
          <a:p>
            <a:pPr marL="0" indent="0">
              <a:buFont typeface="Arial" panose="020B0604020202020204" pitchFamily="34" charset="0"/>
              <a:buNone/>
            </a:pPr>
            <a:r>
              <a:rPr lang="en-US" baseline="0" dirty="0"/>
              <a:t> </a:t>
            </a:r>
          </a:p>
          <a:p>
            <a:pPr marL="171639" indent="-171639">
              <a:buFont typeface="Arial" panose="020B0604020202020204" pitchFamily="34" charset="0"/>
              <a:buChar char="•"/>
            </a:pPr>
            <a:r>
              <a:rPr lang="en-US" baseline="0" dirty="0"/>
              <a:t>Student Score reports will show:</a:t>
            </a:r>
          </a:p>
          <a:p>
            <a:pPr marL="686303" lvl="1" indent="-228600">
              <a:buFont typeface="+mj-lt"/>
              <a:buAutoNum type="arabicPeriod"/>
            </a:pPr>
            <a:r>
              <a:rPr lang="en-US" baseline="0" dirty="0"/>
              <a:t>Student demographic Information. </a:t>
            </a:r>
          </a:p>
          <a:p>
            <a:pPr marL="686303" lvl="1" indent="-228600">
              <a:buFont typeface="+mj-lt"/>
              <a:buAutoNum type="arabicPeriod"/>
            </a:pPr>
            <a:r>
              <a:rPr lang="en-US" baseline="0" dirty="0"/>
              <a:t>School and district information</a:t>
            </a:r>
          </a:p>
          <a:p>
            <a:pPr marL="686303" lvl="1" indent="-228600">
              <a:buFont typeface="+mj-lt"/>
              <a:buAutoNum type="arabicPeriod"/>
            </a:pPr>
            <a:r>
              <a:rPr lang="en-US" baseline="0" dirty="0"/>
              <a:t>The six fitness areas</a:t>
            </a:r>
          </a:p>
          <a:p>
            <a:pPr marL="686303" lvl="1" indent="-228600">
              <a:buFont typeface="+mj-lt"/>
              <a:buAutoNum type="arabicPeriod"/>
            </a:pPr>
            <a:r>
              <a:rPr lang="en-US" baseline="0" dirty="0"/>
              <a:t>Lists which test option the student took under each area</a:t>
            </a:r>
          </a:p>
          <a:p>
            <a:pPr marL="686303" lvl="1" indent="-228600">
              <a:buFont typeface="+mj-lt"/>
              <a:buAutoNum type="arabicPeriod"/>
            </a:pPr>
            <a:r>
              <a:rPr lang="en-US" baseline="0" dirty="0"/>
              <a:t>Displays the score the student received on each test</a:t>
            </a:r>
          </a:p>
          <a:p>
            <a:pPr marL="503" lvl="0" indent="0">
              <a:buFont typeface="+mj-lt"/>
              <a:buNone/>
            </a:pPr>
            <a:endParaRPr lang="en-US" baseline="0" dirty="0"/>
          </a:p>
          <a:p>
            <a:pPr marL="503" lvl="0" indent="0">
              <a:buFont typeface="+mj-lt"/>
              <a:buNone/>
            </a:pPr>
            <a:r>
              <a:rPr lang="en-US" baseline="0" dirty="0"/>
              <a:t>Here at [insert school name] we give this information to families by [insert method of sending out scores here].</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dirty="0"/>
          </a:p>
        </p:txBody>
      </p:sp>
    </p:spTree>
    <p:extLst>
      <p:ext uri="{BB962C8B-B14F-4D97-AF65-F5344CB8AC3E}">
        <p14:creationId xmlns:p14="http://schemas.microsoft.com/office/powerpoint/2010/main" val="157035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talk for a moment about the handouts</a:t>
            </a:r>
            <a:r>
              <a:rPr lang="en-US" baseline="0" dirty="0"/>
              <a:t> provided through links at the beginning of this session. </a:t>
            </a:r>
          </a:p>
          <a:p>
            <a:pPr marL="171450" indent="-171450">
              <a:buFont typeface="Arial" panose="020B0604020202020204" pitchFamily="34" charset="0"/>
              <a:buChar char="•"/>
            </a:pPr>
            <a:r>
              <a:rPr lang="en-US" baseline="0" dirty="0"/>
              <a:t>You will find them helpful in learning more about the PFT and communicating the pertinent information with families of your students. </a:t>
            </a:r>
          </a:p>
          <a:p>
            <a:pPr marL="171450" indent="-171450">
              <a:buFont typeface="Arial" panose="020B0604020202020204" pitchFamily="34" charset="0"/>
              <a:buChar char="•"/>
            </a:pPr>
            <a:r>
              <a:rPr lang="en-US" baseline="0" dirty="0"/>
              <a:t>The first one I wanted to mention is a series of documents called Assessment Fact Sheets. You may use these to learn general information about the what?, why?, who?, how?, and when? of the different parts of the PFT. </a:t>
            </a:r>
          </a:p>
          <a:p>
            <a:pPr marL="171450" lvl="0" indent="-171450">
              <a:buFont typeface="Arial" panose="020B0604020202020204" pitchFamily="34" charset="0"/>
              <a:buChar char="•"/>
            </a:pPr>
            <a:r>
              <a:rPr lang="en-US" baseline="0" dirty="0"/>
              <a:t>These documents are updated annually so they represent the most current information available and contain links to CDE web pages where you can find more information about each assessment. </a:t>
            </a:r>
            <a:endParaRPr lang="en-US" dirty="0"/>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14</a:t>
            </a:fld>
            <a:endParaRPr lang="en-US" dirty="0"/>
          </a:p>
        </p:txBody>
      </p:sp>
    </p:spTree>
    <p:extLst>
      <p:ext uri="{BB962C8B-B14F-4D97-AF65-F5344CB8AC3E}">
        <p14:creationId xmlns:p14="http://schemas.microsoft.com/office/powerpoint/2010/main" val="1759310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we have the PFT Reference Guide.</a:t>
            </a:r>
          </a:p>
          <a:p>
            <a:pPr marL="171450" indent="-171450">
              <a:buFont typeface="Arial" panose="020B0604020202020204" pitchFamily="34" charset="0"/>
              <a:buChar char="•"/>
            </a:pPr>
            <a:r>
              <a:rPr lang="en-US" dirty="0"/>
              <a:t>This</a:t>
            </a:r>
            <a:r>
              <a:rPr lang="en-US" baseline="0" dirty="0"/>
              <a:t> manual explains all possible PFT test options to test administrators as well as giving tips and tricks for how to administer the PFT.</a:t>
            </a:r>
            <a:endParaRPr lang="en-US" dirty="0"/>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15</a:t>
            </a:fld>
            <a:endParaRPr lang="en-US" dirty="0"/>
          </a:p>
        </p:txBody>
      </p:sp>
    </p:spTree>
    <p:extLst>
      <p:ext uri="{BB962C8B-B14F-4D97-AF65-F5344CB8AC3E}">
        <p14:creationId xmlns:p14="http://schemas.microsoft.com/office/powerpoint/2010/main" val="150541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And finally, we have </a:t>
            </a:r>
            <a:r>
              <a:rPr lang="en-US" sz="1200" kern="1200" baseline="0" dirty="0">
                <a:solidFill>
                  <a:schemeClr val="tx1"/>
                </a:solidFill>
                <a:effectLst/>
                <a:latin typeface="+mn-lt"/>
                <a:ea typeface="+mn-ea"/>
                <a:cs typeface="+mn-cs"/>
              </a:rPr>
              <a:t>the Parent Guides to Understanding</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also cover the basics of who?,</a:t>
            </a:r>
            <a:r>
              <a:rPr lang="en-US" sz="1200" kern="1200" baseline="0" dirty="0">
                <a:solidFill>
                  <a:schemeClr val="tx1"/>
                </a:solidFill>
                <a:effectLst/>
                <a:latin typeface="+mn-lt"/>
                <a:ea typeface="+mn-ea"/>
                <a:cs typeface="+mn-cs"/>
              </a:rPr>
              <a:t> what?, when?, why?, and how? of the PFT.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It provides information in a more parent-friendly language and are available on the CDE website in the top seven languages spoken in California.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handouts would be great to provide to parents at the parent/teacher conference or even at the back-to-school night.</a:t>
            </a:r>
            <a:endParaRPr lang="en-US" dirty="0"/>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16</a:t>
            </a:fld>
            <a:endParaRPr lang="en-US" dirty="0"/>
          </a:p>
        </p:txBody>
      </p:sp>
    </p:spTree>
    <p:extLst>
      <p:ext uri="{BB962C8B-B14F-4D97-AF65-F5344CB8AC3E}">
        <p14:creationId xmlns:p14="http://schemas.microsoft.com/office/powerpoint/2010/main" val="43026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639" indent="-171639">
              <a:buFont typeface="Arial" panose="020B0604020202020204" pitchFamily="34" charset="0"/>
              <a:buChar char="•"/>
            </a:pPr>
            <a:r>
              <a:rPr lang="en-US" dirty="0"/>
              <a:t>I would</a:t>
            </a:r>
            <a:r>
              <a:rPr lang="en-US" baseline="0" dirty="0"/>
              <a:t> also like to call out the things parents would like to know about their child’s progress in school. </a:t>
            </a:r>
            <a:br>
              <a:rPr lang="en-US" baseline="0" dirty="0"/>
            </a:br>
            <a:endParaRPr lang="en-US" baseline="0" dirty="0"/>
          </a:p>
          <a:p>
            <a:pPr marL="171639" indent="-171639">
              <a:buFont typeface="Arial" panose="020B0604020202020204" pitchFamily="34" charset="0"/>
              <a:buChar char="•"/>
            </a:pPr>
            <a:r>
              <a:rPr lang="en-US" baseline="0" dirty="0"/>
              <a:t>When you talk to parents about their student’s PFT scores or physical fitness, you can discuss the following topics:</a:t>
            </a:r>
            <a:endParaRPr lang="en-US" dirty="0"/>
          </a:p>
          <a:p>
            <a:pPr marL="629342" lvl="1" indent="-171639">
              <a:buFont typeface="Arial" panose="020B0604020202020204" pitchFamily="34" charset="0"/>
              <a:buChar char="•"/>
            </a:pPr>
            <a:r>
              <a:rPr lang="en-US" dirty="0"/>
              <a:t>In what areas is their </a:t>
            </a:r>
            <a:r>
              <a:rPr lang="en-US" baseline="0" dirty="0"/>
              <a:t>child is doing well?</a:t>
            </a:r>
            <a:endParaRPr lang="en-US" dirty="0"/>
          </a:p>
          <a:p>
            <a:pPr marL="629342" lvl="1" indent="-171639">
              <a:buFont typeface="Arial" panose="020B0604020202020204" pitchFamily="34" charset="0"/>
              <a:buChar char="•"/>
            </a:pPr>
            <a:r>
              <a:rPr lang="en-US" dirty="0"/>
              <a:t>In what areas might their child need some extra support?</a:t>
            </a:r>
          </a:p>
          <a:p>
            <a:pPr marL="629342" lvl="1" indent="-171639">
              <a:buFont typeface="Arial" panose="020B0604020202020204" pitchFamily="34" charset="0"/>
              <a:buChar char="•"/>
            </a:pPr>
            <a:r>
              <a:rPr lang="en-US" dirty="0"/>
              <a:t>How can they, and other family members, help support their child at home?</a:t>
            </a:r>
          </a:p>
          <a:p>
            <a:pPr marL="629342" lvl="1" indent="-171639">
              <a:buFont typeface="Arial" panose="020B0604020202020204" pitchFamily="34" charset="0"/>
              <a:buChar char="•"/>
            </a:pPr>
            <a:r>
              <a:rPr lang="en-US" dirty="0"/>
              <a:t>How can they support their child at school?</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17</a:t>
            </a:fld>
            <a:endParaRPr lang="en-US" dirty="0"/>
          </a:p>
        </p:txBody>
      </p:sp>
    </p:spTree>
    <p:extLst>
      <p:ext uri="{BB962C8B-B14F-4D97-AF65-F5344CB8AC3E}">
        <p14:creationId xmlns:p14="http://schemas.microsoft.com/office/powerpoint/2010/main" val="307848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defTabSz="912205">
              <a:buFont typeface="Arial" panose="020B0604020202020204" pitchFamily="34" charset="0"/>
              <a:buChar char="•"/>
              <a:defRPr/>
            </a:pPr>
            <a:r>
              <a:rPr lang="en-US" dirty="0"/>
              <a:t>We have reached the end of this presentation. </a:t>
            </a:r>
          </a:p>
          <a:p>
            <a:pPr marL="171039" indent="-171039" defTabSz="912205">
              <a:buFont typeface="Arial" panose="020B0604020202020204" pitchFamily="34" charset="0"/>
              <a:buChar char="•"/>
              <a:defRPr/>
            </a:pPr>
            <a:r>
              <a:rPr lang="en-US" dirty="0"/>
              <a:t>Are there any questions I can answer? </a:t>
            </a:r>
          </a:p>
          <a:p>
            <a:pPr marL="171039" indent="-171039" defTabSz="912205">
              <a:buFont typeface="Arial" panose="020B0604020202020204" pitchFamily="34" charset="0"/>
              <a:buChar char="•"/>
              <a:defRPr/>
            </a:pPr>
            <a:r>
              <a:rPr lang="en-US" dirty="0"/>
              <a:t>Thank you!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18</a:t>
            </a:fld>
            <a:endParaRPr lang="en-US" dirty="0"/>
          </a:p>
        </p:txBody>
      </p:sp>
    </p:spTree>
    <p:extLst>
      <p:ext uri="{BB962C8B-B14F-4D97-AF65-F5344CB8AC3E}">
        <p14:creationId xmlns:p14="http://schemas.microsoft.com/office/powerpoint/2010/main" val="185011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19</a:t>
            </a:fld>
            <a:endParaRPr lang="en-US" dirty="0"/>
          </a:p>
        </p:txBody>
      </p:sp>
    </p:spTree>
    <p:extLst>
      <p:ext uri="{BB962C8B-B14F-4D97-AF65-F5344CB8AC3E}">
        <p14:creationId xmlns:p14="http://schemas.microsoft.com/office/powerpoint/2010/main" val="63854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dirty="0"/>
          </a:p>
        </p:txBody>
      </p:sp>
    </p:spTree>
    <p:extLst>
      <p:ext uri="{BB962C8B-B14F-4D97-AF65-F5344CB8AC3E}">
        <p14:creationId xmlns:p14="http://schemas.microsoft.com/office/powerpoint/2010/main" val="330417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3</a:t>
            </a:fld>
            <a:endParaRPr lang="en-US" dirty="0"/>
          </a:p>
        </p:txBody>
      </p:sp>
    </p:spTree>
    <p:extLst>
      <p:ext uri="{BB962C8B-B14F-4D97-AF65-F5344CB8AC3E}">
        <p14:creationId xmlns:p14="http://schemas.microsoft.com/office/powerpoint/2010/main" val="362659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4</a:t>
            </a:fld>
            <a:endParaRPr lang="en-US" dirty="0"/>
          </a:p>
        </p:txBody>
      </p:sp>
    </p:spTree>
    <p:extLst>
      <p:ext uri="{BB962C8B-B14F-4D97-AF65-F5344CB8AC3E}">
        <p14:creationId xmlns:p14="http://schemas.microsoft.com/office/powerpoint/2010/main" val="398486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5</a:t>
            </a:fld>
            <a:endParaRPr lang="en-US" dirty="0"/>
          </a:p>
        </p:txBody>
      </p:sp>
    </p:spTree>
    <p:extLst>
      <p:ext uri="{BB962C8B-B14F-4D97-AF65-F5344CB8AC3E}">
        <p14:creationId xmlns:p14="http://schemas.microsoft.com/office/powerpoint/2010/main" val="382051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anose="020B0604020202020204" pitchFamily="34" charset="0"/>
              <a:buChar char="•"/>
            </a:pPr>
            <a:r>
              <a:rPr lang="en-US" dirty="0"/>
              <a:t>Today we will be reviewing one of the ways that we measure how our students here at [insert school name] are doing in the area of physical</a:t>
            </a:r>
            <a:r>
              <a:rPr lang="en-US" baseline="0" dirty="0"/>
              <a:t> fitness</a:t>
            </a:r>
            <a:r>
              <a:rPr lang="en-US" dirty="0"/>
              <a:t>.</a:t>
            </a:r>
          </a:p>
          <a:p>
            <a:pPr marL="171639" indent="-171639">
              <a:buFont typeface="Arial" panose="020B0604020202020204" pitchFamily="34" charset="0"/>
              <a:buChar char="•"/>
            </a:pPr>
            <a:endParaRPr lang="en-US" dirty="0"/>
          </a:p>
          <a:p>
            <a:pPr marL="171639" indent="-171639">
              <a:buFont typeface="Arial" panose="020B0604020202020204" pitchFamily="34" charset="0"/>
              <a:buChar char="•"/>
            </a:pPr>
            <a:r>
              <a:rPr lang="en-US" dirty="0"/>
              <a:t>Let’s get started!</a:t>
            </a:r>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dirty="0"/>
          </a:p>
        </p:txBody>
      </p:sp>
    </p:spTree>
    <p:extLst>
      <p:ext uri="{BB962C8B-B14F-4D97-AF65-F5344CB8AC3E}">
        <p14:creationId xmlns:p14="http://schemas.microsoft.com/office/powerpoint/2010/main" val="402624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Let’s</a:t>
            </a:r>
            <a:r>
              <a:rPr lang="en-US" b="0" baseline="0" dirty="0"/>
              <a:t> take a moment to review the learning goals for today.</a:t>
            </a:r>
          </a:p>
          <a:p>
            <a:pPr marL="628650" lvl="1" indent="-171450">
              <a:buFont typeface="Arial" panose="020B0604020202020204" pitchFamily="34" charset="0"/>
              <a:buChar char="•"/>
            </a:pPr>
            <a:r>
              <a:rPr lang="en-US" b="0" baseline="0" dirty="0"/>
              <a:t>We are first going to introduce the PFT and understand how it is structured. Then we hope to help you learn about important resources that can help you administer the PFT assessment.</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dirty="0"/>
          </a:p>
        </p:txBody>
      </p:sp>
    </p:spTree>
    <p:extLst>
      <p:ext uri="{BB962C8B-B14F-4D97-AF65-F5344CB8AC3E}">
        <p14:creationId xmlns:p14="http://schemas.microsoft.com/office/powerpoint/2010/main" val="206906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be wondering why</a:t>
            </a:r>
            <a:r>
              <a:rPr lang="en-US" baseline="0" dirty="0"/>
              <a:t> students take the PFT?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 with any test result, the PFT is just one piece of information about how our students are doing.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primary goal to the FITNESSGRAM is to assist in establishing lifetime habits</a:t>
            </a:r>
            <a:r>
              <a:rPr lang="en-US" baseline="0" dirty="0"/>
              <a:t> of regular physical activity.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PFT provides information useful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 for their own planning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Teachers – to plan their PE lessons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Parents/Guardians – to understand their</a:t>
            </a:r>
            <a:r>
              <a:rPr lang="en-US" baseline="0" dirty="0"/>
              <a:t> </a:t>
            </a:r>
            <a:r>
              <a:rPr lang="en-US" dirty="0"/>
              <a:t>children’s fitness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dirty="0"/>
          </a:p>
        </p:txBody>
      </p:sp>
    </p:spTree>
    <p:extLst>
      <p:ext uri="{BB962C8B-B14F-4D97-AF65-F5344CB8AC3E}">
        <p14:creationId xmlns:p14="http://schemas.microsoft.com/office/powerpoint/2010/main" val="45131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639" indent="-171639">
              <a:buFont typeface="Arial" panose="020B0604020202020204" pitchFamily="34" charset="0"/>
              <a:buChar char="•"/>
            </a:pPr>
            <a:r>
              <a:rPr lang="en-US" dirty="0"/>
              <a:t>The PFT is</a:t>
            </a:r>
            <a:r>
              <a:rPr lang="en-US" baseline="0" dirty="0"/>
              <a:t> part of the statewide assessment system and it is one of the ways that California schools </a:t>
            </a:r>
            <a:r>
              <a:rPr lang="en-US" dirty="0"/>
              <a:t>determine the physical fitness</a:t>
            </a:r>
            <a:r>
              <a:rPr lang="en-US" baseline="0" dirty="0"/>
              <a:t> and health of students.</a:t>
            </a:r>
            <a:br>
              <a:rPr lang="en-US" baseline="0" dirty="0"/>
            </a:br>
            <a:endParaRPr lang="en-US" baseline="0" dirty="0"/>
          </a:p>
          <a:p>
            <a:pPr marL="171639" indent="-171639">
              <a:buFont typeface="Arial" panose="020B0604020202020204" pitchFamily="34" charset="0"/>
              <a:buChar char="•"/>
            </a:pPr>
            <a:r>
              <a:rPr lang="en-US" dirty="0"/>
              <a:t> The PFT is a battery of comprehensive, health-related, physical fitness tests.</a:t>
            </a:r>
          </a:p>
          <a:p>
            <a:pPr marL="171639" indent="-171639">
              <a:buFont typeface="Arial" panose="020B0604020202020204" pitchFamily="34" charset="0"/>
              <a:buChar char="•"/>
            </a:pPr>
            <a:endParaRPr lang="en-US" dirty="0"/>
          </a:p>
          <a:p>
            <a:pPr marL="171639" indent="-171639">
              <a:buFont typeface="Arial" panose="020B0604020202020204" pitchFamily="34" charset="0"/>
              <a:buChar char="•"/>
            </a:pPr>
            <a:r>
              <a:rPr lang="en-US" dirty="0"/>
              <a:t>The information from this test can be to decide how effective our physical fitness curriculum is and what changes might be beneficial</a:t>
            </a:r>
            <a:r>
              <a:rPr lang="en-US" baseline="0" dirty="0"/>
              <a:t>.</a:t>
            </a:r>
          </a:p>
          <a:p>
            <a:pPr marL="171639" indent="-171639">
              <a:buFont typeface="Arial" panose="020B0604020202020204" pitchFamily="34" charset="0"/>
              <a:buChar char="•"/>
            </a:pPr>
            <a:endParaRPr lang="en-US" b="1" baseline="0" dirty="0"/>
          </a:p>
          <a:p>
            <a:pPr marL="171450" indent="-171450">
              <a:buFont typeface="Arial" panose="020B0604020202020204" pitchFamily="34" charset="0"/>
              <a:buChar char="•"/>
            </a:pPr>
            <a:r>
              <a:rPr lang="en-US" dirty="0"/>
              <a:t>The</a:t>
            </a:r>
            <a:r>
              <a:rPr lang="en-US" baseline="0" dirty="0"/>
              <a:t> test given to students in California is the FITNESSGRAM</a:t>
            </a:r>
            <a:r>
              <a:rPr lang="en-US" baseline="30000" dirty="0"/>
              <a:t>®</a:t>
            </a:r>
            <a:r>
              <a:rPr lang="en-US" baseline="0" dirty="0"/>
              <a:t> developed by the Cooper Institute. It was chosen as California’s test of physical fitness by the State Board of Education.</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dirty="0"/>
          </a:p>
        </p:txBody>
      </p:sp>
    </p:spTree>
    <p:extLst>
      <p:ext uri="{BB962C8B-B14F-4D97-AF65-F5344CB8AC3E}">
        <p14:creationId xmlns:p14="http://schemas.microsoft.com/office/powerpoint/2010/main" val="3947915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58556"/>
            <a:ext cx="10972800" cy="1330582"/>
          </a:xfrm>
        </p:spPr>
        <p:txBody>
          <a:bodyPr/>
          <a:lstStyle>
            <a:lvl1pPr>
              <a:defRPr>
                <a:solidFill>
                  <a:srgbClr val="10273F"/>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11376F"/>
                </a:solidFill>
                <a:latin typeface="Arial" pitchFamily="34" charset="0"/>
                <a:cs typeface="Arial" pitchFamily="34" charset="0"/>
              </a:defRPr>
            </a:lvl1pPr>
            <a:lvl2pPr>
              <a:defRPr>
                <a:solidFill>
                  <a:srgbClr val="11376F"/>
                </a:solidFill>
                <a:latin typeface="Arial" pitchFamily="34" charset="0"/>
                <a:cs typeface="Arial" pitchFamily="34" charset="0"/>
              </a:defRPr>
            </a:lvl2pPr>
            <a:lvl3pPr>
              <a:defRPr>
                <a:solidFill>
                  <a:srgbClr val="11376F"/>
                </a:solidFill>
                <a:latin typeface="Arial" pitchFamily="34" charset="0"/>
                <a:cs typeface="Arial" pitchFamily="34" charset="0"/>
              </a:defRPr>
            </a:lvl3pPr>
            <a:lvl4pPr>
              <a:defRPr>
                <a:solidFill>
                  <a:srgbClr val="11376F"/>
                </a:solidFill>
                <a:latin typeface="Arial" pitchFamily="34" charset="0"/>
                <a:cs typeface="Arial" pitchFamily="34" charset="0"/>
              </a:defRPr>
            </a:lvl4pPr>
            <a:lvl5pPr>
              <a:defRPr>
                <a:solidFill>
                  <a:srgbClr val="11376F"/>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989138"/>
            <a:ext cx="10972800" cy="1588"/>
          </a:xfrm>
          <a:prstGeom prst="line">
            <a:avLst/>
          </a:prstGeom>
          <a:ln>
            <a:solidFill>
              <a:srgbClr val="78AF44"/>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25" name="Content Placeholder 2">
            <a:extLst>
              <a:ext uri="{FF2B5EF4-FFF2-40B4-BE49-F238E27FC236}">
                <a16:creationId xmlns:a16="http://schemas.microsoft.com/office/drawing/2014/main" id="{55DD13CD-67D0-4D53-A200-E564ABD05A5C}"/>
              </a:ext>
            </a:extLst>
          </p:cNvPr>
          <p:cNvSpPr>
            <a:spLocks noGrp="1"/>
          </p:cNvSpPr>
          <p:nvPr>
            <p:ph sz="half" idx="18" hasCustomPrompt="1"/>
          </p:nvPr>
        </p:nvSpPr>
        <p:spPr>
          <a:xfrm>
            <a:off x="838200" y="2069510"/>
            <a:ext cx="10492740" cy="1325563"/>
          </a:xfrm>
        </p:spPr>
        <p:txBody>
          <a:bodyPr/>
          <a:lstStyle/>
          <a:p>
            <a:pPr lvl="0"/>
            <a:r>
              <a:rPr lang="en-US" dirty="0"/>
              <a:t>Edit Master text styles</a:t>
            </a:r>
          </a:p>
        </p:txBody>
      </p:sp>
      <p:sp>
        <p:nvSpPr>
          <p:cNvPr id="26" name="Content Placeholder 2">
            <a:extLst>
              <a:ext uri="{FF2B5EF4-FFF2-40B4-BE49-F238E27FC236}">
                <a16:creationId xmlns:a16="http://schemas.microsoft.com/office/drawing/2014/main" id="{C3FC0E1D-974C-4F7B-8109-2DE090B90FEE}"/>
              </a:ext>
            </a:extLst>
          </p:cNvPr>
          <p:cNvSpPr>
            <a:spLocks noGrp="1"/>
          </p:cNvSpPr>
          <p:nvPr>
            <p:ph sz="half" idx="13" hasCustomPrompt="1"/>
          </p:nvPr>
        </p:nvSpPr>
        <p:spPr>
          <a:xfrm>
            <a:off x="861060" y="3615282"/>
            <a:ext cx="1986643" cy="2860809"/>
          </a:xfrm>
        </p:spPr>
        <p:txBody>
          <a:bodyPr/>
          <a:lstStyle/>
          <a:p>
            <a:pPr lvl="0"/>
            <a:r>
              <a:rPr lang="en-US" dirty="0"/>
              <a:t>Edit Master text styles</a:t>
            </a:r>
          </a:p>
        </p:txBody>
      </p:sp>
      <p:sp>
        <p:nvSpPr>
          <p:cNvPr id="27" name="Content Placeholder 2">
            <a:extLst>
              <a:ext uri="{FF2B5EF4-FFF2-40B4-BE49-F238E27FC236}">
                <a16:creationId xmlns:a16="http://schemas.microsoft.com/office/drawing/2014/main" id="{4999B2B1-BDC2-4335-B5D6-6E21BE2D11AB}"/>
              </a:ext>
            </a:extLst>
          </p:cNvPr>
          <p:cNvSpPr>
            <a:spLocks noGrp="1"/>
          </p:cNvSpPr>
          <p:nvPr>
            <p:ph sz="half" idx="14" hasCustomPrompt="1"/>
          </p:nvPr>
        </p:nvSpPr>
        <p:spPr>
          <a:xfrm>
            <a:off x="2987584" y="3592285"/>
            <a:ext cx="1986643" cy="2860809"/>
          </a:xfrm>
        </p:spPr>
        <p:txBody>
          <a:bodyPr/>
          <a:lstStyle/>
          <a:p>
            <a:pPr lvl="0"/>
            <a:r>
              <a:rPr lang="en-US" dirty="0"/>
              <a:t>Edit Master text styles</a:t>
            </a:r>
          </a:p>
        </p:txBody>
      </p:sp>
      <p:sp>
        <p:nvSpPr>
          <p:cNvPr id="28" name="Content Placeholder 2">
            <a:extLst>
              <a:ext uri="{FF2B5EF4-FFF2-40B4-BE49-F238E27FC236}">
                <a16:creationId xmlns:a16="http://schemas.microsoft.com/office/drawing/2014/main" id="{138FE22E-02AD-4EEA-BDE9-D159187CE47C}"/>
              </a:ext>
            </a:extLst>
          </p:cNvPr>
          <p:cNvSpPr>
            <a:spLocks noGrp="1"/>
          </p:cNvSpPr>
          <p:nvPr>
            <p:ph sz="half" idx="15" hasCustomPrompt="1"/>
          </p:nvPr>
        </p:nvSpPr>
        <p:spPr>
          <a:xfrm>
            <a:off x="5114108" y="3592285"/>
            <a:ext cx="1986643" cy="2860809"/>
          </a:xfrm>
        </p:spPr>
        <p:txBody>
          <a:bodyPr/>
          <a:lstStyle/>
          <a:p>
            <a:pPr lvl="0"/>
            <a:r>
              <a:rPr lang="en-US" dirty="0"/>
              <a:t>Edit Master text styles</a:t>
            </a:r>
          </a:p>
        </p:txBody>
      </p:sp>
      <p:sp>
        <p:nvSpPr>
          <p:cNvPr id="29" name="Content Placeholder 2">
            <a:extLst>
              <a:ext uri="{FF2B5EF4-FFF2-40B4-BE49-F238E27FC236}">
                <a16:creationId xmlns:a16="http://schemas.microsoft.com/office/drawing/2014/main" id="{282B6518-1062-45DB-9712-A8B8CAD91BA4}"/>
              </a:ext>
            </a:extLst>
          </p:cNvPr>
          <p:cNvSpPr>
            <a:spLocks noGrp="1"/>
          </p:cNvSpPr>
          <p:nvPr>
            <p:ph sz="half" idx="16" hasCustomPrompt="1"/>
          </p:nvPr>
        </p:nvSpPr>
        <p:spPr>
          <a:xfrm>
            <a:off x="7240632" y="3592285"/>
            <a:ext cx="1986643" cy="2860809"/>
          </a:xfrm>
        </p:spPr>
        <p:txBody>
          <a:bodyPr/>
          <a:lstStyle/>
          <a:p>
            <a:pPr lvl="0"/>
            <a:r>
              <a:rPr lang="en-US" dirty="0"/>
              <a:t>Edit Master text styles</a:t>
            </a:r>
          </a:p>
        </p:txBody>
      </p:sp>
      <p:sp>
        <p:nvSpPr>
          <p:cNvPr id="30" name="Content Placeholder 2">
            <a:extLst>
              <a:ext uri="{FF2B5EF4-FFF2-40B4-BE49-F238E27FC236}">
                <a16:creationId xmlns:a16="http://schemas.microsoft.com/office/drawing/2014/main" id="{B8F67519-7E3E-4CC5-9EA7-43091E904792}"/>
              </a:ext>
            </a:extLst>
          </p:cNvPr>
          <p:cNvSpPr>
            <a:spLocks noGrp="1"/>
          </p:cNvSpPr>
          <p:nvPr>
            <p:ph sz="half" idx="17" hasCustomPrompt="1"/>
          </p:nvPr>
        </p:nvSpPr>
        <p:spPr>
          <a:xfrm>
            <a:off x="9367157" y="3592285"/>
            <a:ext cx="1986643" cy="2860809"/>
          </a:xfrm>
        </p:spPr>
        <p:txBody>
          <a:bodyPr/>
          <a:lstStyle/>
          <a:p>
            <a:pPr lvl="0"/>
            <a:r>
              <a:rPr lang="en-US" dirty="0"/>
              <a:t>Edit Master text styles</a:t>
            </a:r>
          </a:p>
        </p:txBody>
      </p:sp>
    </p:spTree>
    <p:custDataLst>
      <p:tags r:id="rId1"/>
    </p:custDataLst>
    <p:extLst>
      <p:ext uri="{BB962C8B-B14F-4D97-AF65-F5344CB8AC3E}">
        <p14:creationId xmlns:p14="http://schemas.microsoft.com/office/powerpoint/2010/main" val="306478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33366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3370" y="658556"/>
            <a:ext cx="10725263" cy="1208344"/>
          </a:xfrm>
        </p:spPr>
        <p:txBody>
          <a:bodyPr/>
          <a:lstStyle>
            <a:lvl1pPr>
              <a:defRPr>
                <a:solidFill>
                  <a:srgbClr val="10273F"/>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733369" y="2304947"/>
            <a:ext cx="5137264" cy="3821216"/>
          </a:xfrm>
        </p:spPr>
        <p:txBody>
          <a:bodyPr/>
          <a:lstStyle>
            <a:lvl1pPr marL="0" indent="0">
              <a:defRPr sz="2600">
                <a:solidFill>
                  <a:srgbClr val="11376F"/>
                </a:solidFill>
                <a:latin typeface="Arial" pitchFamily="34" charset="0"/>
                <a:cs typeface="Arial" pitchFamily="34" charset="0"/>
              </a:defRPr>
            </a:lvl1pPr>
            <a:lvl2pPr>
              <a:defRPr sz="2400">
                <a:solidFill>
                  <a:srgbClr val="11376F"/>
                </a:solidFill>
                <a:latin typeface="Arial" pitchFamily="34" charset="0"/>
                <a:cs typeface="Arial" pitchFamily="34" charset="0"/>
              </a:defRPr>
            </a:lvl2pPr>
            <a:lvl3pPr>
              <a:defRPr sz="2000">
                <a:solidFill>
                  <a:srgbClr val="11376F"/>
                </a:solidFill>
                <a:latin typeface="Arial" pitchFamily="34" charset="0"/>
                <a:cs typeface="Arial" pitchFamily="34" charset="0"/>
              </a:defRPr>
            </a:lvl3pPr>
            <a:lvl4pPr>
              <a:defRPr sz="1800">
                <a:solidFill>
                  <a:srgbClr val="11376F"/>
                </a:solidFill>
                <a:latin typeface="Arial" pitchFamily="34" charset="0"/>
                <a:cs typeface="Arial" pitchFamily="34" charset="0"/>
              </a:defRPr>
            </a:lvl4pPr>
            <a:lvl5pPr>
              <a:defRPr sz="1800">
                <a:solidFill>
                  <a:srgbClr val="1137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989138"/>
            <a:ext cx="10972800" cy="1588"/>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0"/>
          </p:nvPr>
        </p:nvSpPr>
        <p:spPr>
          <a:xfrm>
            <a:off x="6309907" y="2304947"/>
            <a:ext cx="5137264" cy="3821216"/>
          </a:xfrm>
        </p:spPr>
        <p:txBody>
          <a:bodyPr/>
          <a:lstStyle>
            <a:lvl1pPr marL="0" indent="0">
              <a:defRPr sz="2600">
                <a:solidFill>
                  <a:srgbClr val="11376F"/>
                </a:solidFill>
                <a:latin typeface="Arial" pitchFamily="34" charset="0"/>
                <a:cs typeface="Arial" pitchFamily="34" charset="0"/>
              </a:defRPr>
            </a:lvl1pPr>
            <a:lvl2pPr>
              <a:defRPr sz="2400">
                <a:solidFill>
                  <a:srgbClr val="11376F"/>
                </a:solidFill>
                <a:latin typeface="Arial" pitchFamily="34" charset="0"/>
                <a:cs typeface="Arial" pitchFamily="34" charset="0"/>
              </a:defRPr>
            </a:lvl2pPr>
            <a:lvl3pPr>
              <a:defRPr sz="2000">
                <a:solidFill>
                  <a:srgbClr val="11376F"/>
                </a:solidFill>
                <a:latin typeface="Arial" pitchFamily="34" charset="0"/>
                <a:cs typeface="Arial" pitchFamily="34" charset="0"/>
              </a:defRPr>
            </a:lvl3pPr>
            <a:lvl4pPr>
              <a:defRPr sz="1800">
                <a:solidFill>
                  <a:srgbClr val="11376F"/>
                </a:solidFill>
                <a:latin typeface="Arial" pitchFamily="34" charset="0"/>
                <a:cs typeface="Arial" pitchFamily="34" charset="0"/>
              </a:defRPr>
            </a:lvl4pPr>
            <a:lvl5pPr>
              <a:defRPr sz="1800">
                <a:solidFill>
                  <a:srgbClr val="1137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726018" y="548640"/>
            <a:ext cx="10739967" cy="566738"/>
          </a:xfrm>
        </p:spPr>
        <p:txBody>
          <a:bodyPr anchor="b">
            <a:noAutofit/>
          </a:bodyPr>
          <a:lstStyle>
            <a:lvl1pPr algn="l">
              <a:defRPr sz="4000" b="1">
                <a:solidFill>
                  <a:srgbClr val="174C99"/>
                </a:solidFill>
                <a:latin typeface="Arial" pitchFamily="34" charset="0"/>
                <a:cs typeface="Arial" pitchFamily="34" charset="0"/>
              </a:defRPr>
            </a:lvl1pPr>
          </a:lstStyle>
          <a:p>
            <a:r>
              <a:rPr lang="en-US" dirty="0"/>
              <a:t>Click to edit Master title style</a:t>
            </a:r>
          </a:p>
        </p:txBody>
      </p:sp>
      <p:cxnSp>
        <p:nvCxnSpPr>
          <p:cNvPr id="4" name="Straight Connector 3"/>
          <p:cNvCxnSpPr/>
          <p:nvPr userDrawn="1"/>
        </p:nvCxnSpPr>
        <p:spPr>
          <a:xfrm>
            <a:off x="726018" y="1141620"/>
            <a:ext cx="10739965" cy="0"/>
          </a:xfrm>
          <a:prstGeom prst="line">
            <a:avLst/>
          </a:prstGeom>
          <a:ln>
            <a:solidFill>
              <a:srgbClr val="78AF44"/>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7137" y="1954696"/>
            <a:ext cx="10725263" cy="1330582"/>
          </a:xfrm>
        </p:spPr>
        <p:txBody>
          <a:body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857136" y="3922834"/>
            <a:ext cx="10762405" cy="24386"/>
          </a:xfrm>
          <a:prstGeom prst="rect">
            <a:avLst/>
          </a:prstGeom>
        </p:spPr>
      </p:pic>
    </p:spTree>
    <p:extLst>
      <p:ext uri="{BB962C8B-B14F-4D97-AF65-F5344CB8AC3E}">
        <p14:creationId xmlns:p14="http://schemas.microsoft.com/office/powerpoint/2010/main" val="127418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Divider">
    <p:spTree>
      <p:nvGrpSpPr>
        <p:cNvPr id="1" name=""/>
        <p:cNvGrpSpPr/>
        <p:nvPr/>
      </p:nvGrpSpPr>
      <p:grpSpPr>
        <a:xfrm>
          <a:off x="0" y="0"/>
          <a:ext cx="0" cy="0"/>
          <a:chOff x="0" y="0"/>
          <a:chExt cx="0" cy="0"/>
        </a:xfrm>
      </p:grpSpPr>
      <p:cxnSp>
        <p:nvCxnSpPr>
          <p:cNvPr id="3" name="Straight Connector 2"/>
          <p:cNvCxnSpPr/>
          <p:nvPr/>
        </p:nvCxnSpPr>
        <p:spPr>
          <a:xfrm>
            <a:off x="831851" y="3175000"/>
            <a:ext cx="10515600" cy="0"/>
          </a:xfrm>
          <a:prstGeom prst="line">
            <a:avLst/>
          </a:prstGeom>
          <a:ln w="38100">
            <a:solidFill>
              <a:srgbClr val="107138"/>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914400" y="1303800"/>
            <a:ext cx="10363200" cy="1668001"/>
          </a:xfrm>
        </p:spPr>
        <p:txBody>
          <a:bodyPr anchor="b">
            <a:normAutofit/>
          </a:bodyPr>
          <a:lstStyle>
            <a:lvl1pPr algn="l">
              <a:defRPr sz="3800" b="1" i="0">
                <a:solidFill>
                  <a:srgbClr val="3C3558"/>
                </a:solidFill>
                <a:latin typeface="Arial" charset="0"/>
                <a:ea typeface="Arial" charset="0"/>
                <a:cs typeface="Arial" charset="0"/>
              </a:defRPr>
            </a:lvl1pPr>
          </a:lstStyle>
          <a:p>
            <a:r>
              <a:rPr lang="en-US"/>
              <a:t>Click to edit Master title style</a:t>
            </a:r>
            <a:endParaRPr lang="en-US" dirty="0"/>
          </a:p>
        </p:txBody>
      </p:sp>
      <p:sp>
        <p:nvSpPr>
          <p:cNvPr id="4" name="Footer Placeholder 4"/>
          <p:cNvSpPr>
            <a:spLocks noGrp="1"/>
          </p:cNvSpPr>
          <p:nvPr>
            <p:ph type="ftr" sz="quarter" idx="10"/>
          </p:nvPr>
        </p:nvSpPr>
        <p:spPr>
          <a:xfrm>
            <a:off x="838200" y="6319839"/>
            <a:ext cx="6781800" cy="365125"/>
          </a:xfrm>
        </p:spPr>
        <p:txBody>
          <a:bodyPr/>
          <a:lstStyle>
            <a:lvl1pPr algn="l">
              <a:defRPr sz="1200" b="0" i="0">
                <a:solidFill>
                  <a:schemeClr val="bg1">
                    <a:lumMod val="50000"/>
                  </a:schemeClr>
                </a:solidFill>
                <a:latin typeface="Arial" charset="0"/>
                <a:ea typeface="Arial" charset="0"/>
                <a:cs typeface="Arial" charset="0"/>
              </a:defRPr>
            </a:lvl1pPr>
          </a:lstStyle>
          <a:p>
            <a:r>
              <a:rPr lang="en-US" dirty="0"/>
              <a:t>Analyzing Summative Assessment Results to  Inform Teaching and Learning</a:t>
            </a:r>
          </a:p>
        </p:txBody>
      </p:sp>
      <p:sp>
        <p:nvSpPr>
          <p:cNvPr id="5" name="Slide Number Placeholder 5"/>
          <p:cNvSpPr>
            <a:spLocks noGrp="1"/>
          </p:cNvSpPr>
          <p:nvPr>
            <p:ph type="sldNum" sz="quarter" idx="11"/>
          </p:nvPr>
        </p:nvSpPr>
        <p:spPr/>
        <p:txBody>
          <a:bodyPr/>
          <a:lstStyle>
            <a:lvl1pPr algn="ctr">
              <a:defRPr/>
            </a:lvl1pPr>
          </a:lstStyle>
          <a:p>
            <a:pPr algn="l"/>
            <a:fld id="{456BF192-0992-504C-A44D-CD28F44FCF18}" type="slidenum">
              <a:rPr lang="en-US" smtClean="0"/>
              <a:pPr algn="l"/>
              <a:t>‹#›</a:t>
            </a:fld>
            <a:endParaRPr lang="en-US" dirty="0"/>
          </a:p>
        </p:txBody>
      </p:sp>
    </p:spTree>
    <p:extLst>
      <p:ext uri="{BB962C8B-B14F-4D97-AF65-F5344CB8AC3E}">
        <p14:creationId xmlns:p14="http://schemas.microsoft.com/office/powerpoint/2010/main" val="225507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49023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429437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ags" Target="../tags/tag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D4D9DE"/>
            </a:gs>
            <a:gs pos="50000">
              <a:srgbClr val="FFFFFF"/>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7137" y="658556"/>
            <a:ext cx="10725263" cy="133058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083605" y="2273588"/>
            <a:ext cx="8498795" cy="385257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650" r:id="rId1"/>
    <p:sldLayoutId id="2147483668" r:id="rId2"/>
    <p:sldLayoutId id="2147483652" r:id="rId3"/>
    <p:sldLayoutId id="2147483671" r:id="rId4"/>
    <p:sldLayoutId id="2147483672" r:id="rId5"/>
    <p:sldLayoutId id="2147483674" r:id="rId6"/>
    <p:sldLayoutId id="2147483675" r:id="rId7"/>
  </p:sldLayoutIdLst>
  <p:txStyles>
    <p:titleStyle>
      <a:lvl1pPr algn="l" defTabSz="457200" rtl="0" eaLnBrk="1" latinLnBrk="0" hangingPunct="1">
        <a:spcBef>
          <a:spcPct val="0"/>
        </a:spcBef>
        <a:buNone/>
        <a:tabLst/>
        <a:defRPr sz="3600" kern="1200">
          <a:solidFill>
            <a:srgbClr val="10273F"/>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None/>
        <a:defRPr sz="2800" kern="1200">
          <a:solidFill>
            <a:srgbClr val="11376F"/>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rgbClr val="11376F"/>
          </a:solidFill>
          <a:latin typeface="Arial" pitchFamily="34" charset="0"/>
          <a:ea typeface="+mn-ea"/>
          <a:cs typeface="Arial" pitchFamily="34" charset="0"/>
        </a:defRPr>
      </a:lvl2pPr>
      <a:lvl3pPr marL="1143000" indent="-228600" algn="l" defTabSz="457200" rtl="0" eaLnBrk="1" latinLnBrk="0" hangingPunct="1">
        <a:spcBef>
          <a:spcPct val="20000"/>
        </a:spcBef>
        <a:buSzPct val="90000"/>
        <a:buFont typeface="Lucida Grande CE"/>
        <a:buChar char="»"/>
        <a:defRPr sz="2000" kern="1200">
          <a:solidFill>
            <a:srgbClr val="11376F"/>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11376F"/>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5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1/31/2022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5"/>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8000" kern="1200">
          <a:solidFill>
            <a:schemeClr val="accent5">
              <a:lumMod val="50000"/>
            </a:schemeClr>
          </a:solidFill>
          <a:latin typeface="Britannic Bold" panose="020B09030607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2.xml"/><Relationship Id="rId5" Type="http://schemas.microsoft.com/office/2007/relationships/hdphoto" Target="../media/hdphoto2.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3.xml"/><Relationship Id="rId5" Type="http://schemas.microsoft.com/office/2007/relationships/hdphoto" Target="../media/hdphoto3.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5.wdp"/><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2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hyperlink" Target="https://pftdata.org/files/pft-pgtu.pdf" TargetMode="External"/><Relationship Id="rId5" Type="http://schemas.openxmlformats.org/officeDocument/2006/relationships/hyperlink" Target="https://pftdata.org/files/PFT15-16_Reference_Guide.pdf" TargetMode="External"/><Relationship Id="rId4" Type="http://schemas.openxmlformats.org/officeDocument/2006/relationships/hyperlink" Target="https://pftdata.org/files/pft-factsheet.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8.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956" y="365125"/>
            <a:ext cx="10744200" cy="6235700"/>
          </a:xfrm>
        </p:spPr>
        <p:txBody>
          <a:bodyPr/>
          <a:lstStyle/>
          <a:p>
            <a:pPr algn="ctr"/>
            <a:r>
              <a:rPr lang="en-US" sz="6000" b="0" dirty="0"/>
              <a:t>A Site Administrator’s Guide: </a:t>
            </a:r>
            <a:br>
              <a:rPr lang="en-US" sz="6000" b="0" dirty="0"/>
            </a:br>
            <a:br>
              <a:rPr lang="en-US" sz="6000" b="0" dirty="0"/>
            </a:br>
            <a:r>
              <a:rPr lang="en-US" sz="8800" dirty="0"/>
              <a:t>Talking to Educators </a:t>
            </a:r>
            <a:r>
              <a:rPr lang="en-US" sz="6000" dirty="0"/>
              <a:t>About the California Physical Fitness Test (PFT)</a:t>
            </a:r>
          </a:p>
        </p:txBody>
      </p:sp>
    </p:spTree>
    <p:custDataLst>
      <p:tags r:id="rId1"/>
    </p:custDataLst>
    <p:extLst>
      <p:ext uri="{BB962C8B-B14F-4D97-AF65-F5344CB8AC3E}">
        <p14:creationId xmlns:p14="http://schemas.microsoft.com/office/powerpoint/2010/main" val="76923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a:t>
            </a:r>
          </a:p>
        </p:txBody>
      </p:sp>
      <p:pic>
        <p:nvPicPr>
          <p:cNvPr id="3" name="Content Placeholder 2" descr="The PFT is given to all students enrolled in a California public school in grades five, seven, and nine.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6333" y="1353992"/>
            <a:ext cx="10323623" cy="4805473"/>
          </a:xfrm>
        </p:spPr>
      </p:pic>
    </p:spTree>
    <p:custDataLst>
      <p:tags r:id="rId1"/>
    </p:custDataLst>
    <p:extLst>
      <p:ext uri="{BB962C8B-B14F-4D97-AF65-F5344CB8AC3E}">
        <p14:creationId xmlns:p14="http://schemas.microsoft.com/office/powerpoint/2010/main" val="115024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a:t>
            </a:r>
          </a:p>
        </p:txBody>
      </p:sp>
      <p:pic>
        <p:nvPicPr>
          <p:cNvPr id="12" name="Content Placeholder 11">
            <a:extLst>
              <a:ext uri="{FF2B5EF4-FFF2-40B4-BE49-F238E27FC236}">
                <a16:creationId xmlns:a16="http://schemas.microsoft.com/office/drawing/2014/main" id="{58657A1F-2977-423F-A485-0899C410EAC2}"/>
              </a:ext>
              <a:ext uri="{C183D7F6-B498-43B3-948B-1728B52AA6E4}">
                <adec:decorative xmlns:adec="http://schemas.microsoft.com/office/drawing/2017/decorative" val="1"/>
              </a:ext>
            </a:extLst>
          </p:cNvPr>
          <p:cNvPicPr>
            <a:picLocks noGrp="1" noChangeAspect="1"/>
          </p:cNvPicPr>
          <p:nvPr>
            <p:ph sz="half" idx="18"/>
          </p:nvPr>
        </p:nvPicPr>
        <p:blipFill rotWithShape="1">
          <a:blip r:embed="rId4"/>
          <a:srcRect b="37836"/>
          <a:stretch/>
        </p:blipFill>
        <p:spPr>
          <a:xfrm>
            <a:off x="696619" y="1878526"/>
            <a:ext cx="10866270" cy="2026313"/>
          </a:xfrm>
        </p:spPr>
      </p:pic>
      <p:sp>
        <p:nvSpPr>
          <p:cNvPr id="10" name="Content Placeholder 9">
            <a:extLst>
              <a:ext uri="{FF2B5EF4-FFF2-40B4-BE49-F238E27FC236}">
                <a16:creationId xmlns:a16="http://schemas.microsoft.com/office/drawing/2014/main" id="{E7B8E863-5188-4BE5-BB49-4524E4C6C037}"/>
              </a:ext>
            </a:extLst>
          </p:cNvPr>
          <p:cNvSpPr>
            <a:spLocks noGrp="1"/>
          </p:cNvSpPr>
          <p:nvPr>
            <p:ph sz="half" idx="13"/>
          </p:nvPr>
        </p:nvSpPr>
        <p:spPr>
          <a:xfrm>
            <a:off x="838588" y="3917118"/>
            <a:ext cx="1986643" cy="2098301"/>
          </a:xfrm>
          <a:solidFill>
            <a:schemeClr val="tx1">
              <a:lumMod val="10000"/>
              <a:lumOff val="90000"/>
            </a:schemeClr>
          </a:solidFill>
        </p:spPr>
        <p:txBody>
          <a:bodyPr anchor="ctr">
            <a:normAutofit/>
          </a:bodyPr>
          <a:lstStyle/>
          <a:p>
            <a:pPr marL="0" indent="0" algn="ctr">
              <a:buNone/>
            </a:pPr>
            <a:r>
              <a:rPr lang="en-US" sz="2600" b="1" dirty="0"/>
              <a:t>Aerobic Capacity</a:t>
            </a:r>
          </a:p>
        </p:txBody>
      </p:sp>
      <p:sp>
        <p:nvSpPr>
          <p:cNvPr id="3" name="Content Placeholder 2">
            <a:extLst>
              <a:ext uri="{FF2B5EF4-FFF2-40B4-BE49-F238E27FC236}">
                <a16:creationId xmlns:a16="http://schemas.microsoft.com/office/drawing/2014/main" id="{13716AE4-DC12-4646-8A5B-444A758E9CC4}"/>
              </a:ext>
            </a:extLst>
          </p:cNvPr>
          <p:cNvSpPr>
            <a:spLocks noGrp="1"/>
          </p:cNvSpPr>
          <p:nvPr>
            <p:ph sz="half" idx="14"/>
          </p:nvPr>
        </p:nvSpPr>
        <p:spPr>
          <a:xfrm>
            <a:off x="2991746" y="3894121"/>
            <a:ext cx="1986643" cy="2098301"/>
          </a:xfrm>
          <a:solidFill>
            <a:schemeClr val="accent4">
              <a:lumMod val="20000"/>
              <a:lumOff val="80000"/>
            </a:schemeClr>
          </a:solidFill>
        </p:spPr>
        <p:txBody>
          <a:bodyPr anchor="ctr"/>
          <a:lstStyle/>
          <a:p>
            <a:pPr marL="0" indent="0" algn="ctr">
              <a:buNone/>
            </a:pPr>
            <a:r>
              <a:rPr lang="en-US" sz="2600" b="1" dirty="0"/>
              <a:t>Abdominal Strength and Endurance</a:t>
            </a:r>
          </a:p>
        </p:txBody>
      </p:sp>
      <p:sp>
        <p:nvSpPr>
          <p:cNvPr id="5" name="Content Placeholder 4">
            <a:extLst>
              <a:ext uri="{FF2B5EF4-FFF2-40B4-BE49-F238E27FC236}">
                <a16:creationId xmlns:a16="http://schemas.microsoft.com/office/drawing/2014/main" id="{81732890-3DCE-41D0-9B43-602751ED080F}"/>
              </a:ext>
            </a:extLst>
          </p:cNvPr>
          <p:cNvSpPr>
            <a:spLocks noGrp="1"/>
          </p:cNvSpPr>
          <p:nvPr>
            <p:ph sz="half" idx="15"/>
          </p:nvPr>
        </p:nvSpPr>
        <p:spPr>
          <a:xfrm>
            <a:off x="5136026" y="3894121"/>
            <a:ext cx="1986643" cy="2098301"/>
          </a:xfrm>
          <a:solidFill>
            <a:schemeClr val="tx1">
              <a:lumMod val="10000"/>
              <a:lumOff val="90000"/>
            </a:schemeClr>
          </a:solidFill>
        </p:spPr>
        <p:txBody>
          <a:bodyPr anchor="ctr"/>
          <a:lstStyle/>
          <a:p>
            <a:pPr marL="0" indent="0" algn="ctr">
              <a:buNone/>
            </a:pPr>
            <a:r>
              <a:rPr lang="en-US" sz="2600" b="1" dirty="0"/>
              <a:t>Upper Body Strength and Endurance</a:t>
            </a:r>
          </a:p>
        </p:txBody>
      </p:sp>
      <p:sp>
        <p:nvSpPr>
          <p:cNvPr id="6" name="Content Placeholder 5">
            <a:extLst>
              <a:ext uri="{FF2B5EF4-FFF2-40B4-BE49-F238E27FC236}">
                <a16:creationId xmlns:a16="http://schemas.microsoft.com/office/drawing/2014/main" id="{B82F0F29-7865-4424-A987-22277927BD12}"/>
              </a:ext>
            </a:extLst>
          </p:cNvPr>
          <p:cNvSpPr>
            <a:spLocks noGrp="1"/>
          </p:cNvSpPr>
          <p:nvPr>
            <p:ph sz="half" idx="16"/>
          </p:nvPr>
        </p:nvSpPr>
        <p:spPr>
          <a:xfrm>
            <a:off x="7289184" y="3894121"/>
            <a:ext cx="1986643" cy="2098301"/>
          </a:xfrm>
          <a:solidFill>
            <a:schemeClr val="accent4">
              <a:lumMod val="20000"/>
              <a:lumOff val="80000"/>
            </a:schemeClr>
          </a:solidFill>
        </p:spPr>
        <p:txBody>
          <a:bodyPr anchor="ctr">
            <a:normAutofit/>
          </a:bodyPr>
          <a:lstStyle/>
          <a:p>
            <a:pPr marL="0" indent="0" algn="ctr">
              <a:buNone/>
            </a:pPr>
            <a:r>
              <a:rPr lang="en-US" sz="2600" b="1" dirty="0"/>
              <a:t>Trunk Extensor and Flexibility</a:t>
            </a:r>
          </a:p>
        </p:txBody>
      </p:sp>
      <p:sp>
        <p:nvSpPr>
          <p:cNvPr id="7" name="Content Placeholder 6">
            <a:extLst>
              <a:ext uri="{FF2B5EF4-FFF2-40B4-BE49-F238E27FC236}">
                <a16:creationId xmlns:a16="http://schemas.microsoft.com/office/drawing/2014/main" id="{E4581F59-D890-45D2-9B18-63A92B73D379}"/>
              </a:ext>
            </a:extLst>
          </p:cNvPr>
          <p:cNvSpPr>
            <a:spLocks noGrp="1"/>
          </p:cNvSpPr>
          <p:nvPr>
            <p:ph sz="half" idx="17"/>
          </p:nvPr>
        </p:nvSpPr>
        <p:spPr>
          <a:xfrm>
            <a:off x="9433465" y="3894121"/>
            <a:ext cx="1986643" cy="2098301"/>
          </a:xfrm>
          <a:solidFill>
            <a:schemeClr val="accent4">
              <a:lumMod val="20000"/>
              <a:lumOff val="80000"/>
            </a:schemeClr>
          </a:solidFill>
        </p:spPr>
        <p:txBody>
          <a:bodyPr anchor="ctr"/>
          <a:lstStyle/>
          <a:p>
            <a:pPr marL="0" indent="0" algn="ctr">
              <a:buNone/>
            </a:pPr>
            <a:r>
              <a:rPr lang="en-US" sz="2800" b="1" dirty="0"/>
              <a:t>Flexibility</a:t>
            </a:r>
          </a:p>
        </p:txBody>
      </p:sp>
    </p:spTree>
    <p:custDataLst>
      <p:tags r:id="rId1"/>
    </p:custDataLst>
    <p:extLst>
      <p:ext uri="{BB962C8B-B14F-4D97-AF65-F5344CB8AC3E}">
        <p14:creationId xmlns:p14="http://schemas.microsoft.com/office/powerpoint/2010/main" val="25936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a:t>
            </a:r>
          </a:p>
        </p:txBody>
      </p:sp>
      <p:sp>
        <p:nvSpPr>
          <p:cNvPr id="5" name="Content Placeholder 4"/>
          <p:cNvSpPr>
            <a:spLocks noGrp="1"/>
          </p:cNvSpPr>
          <p:nvPr>
            <p:ph sz="half" idx="2"/>
          </p:nvPr>
        </p:nvSpPr>
        <p:spPr>
          <a:xfrm>
            <a:off x="6362700" y="1825625"/>
            <a:ext cx="5181600" cy="4351338"/>
          </a:xfrm>
        </p:spPr>
        <p:txBody>
          <a:bodyPr anchor="ctr" anchorCtr="0">
            <a:normAutofit/>
          </a:bodyPr>
          <a:lstStyle/>
          <a:p>
            <a:pPr marL="0" indent="0" algn="ctr">
              <a:lnSpc>
                <a:spcPct val="80000"/>
              </a:lnSpc>
              <a:buNone/>
            </a:pPr>
            <a:r>
              <a:rPr lang="en-US" sz="6600" b="1" kern="1100" dirty="0"/>
              <a:t>February 1</a:t>
            </a:r>
          </a:p>
          <a:p>
            <a:pPr marL="0" indent="0" algn="ctr">
              <a:lnSpc>
                <a:spcPct val="80000"/>
              </a:lnSpc>
              <a:buNone/>
            </a:pPr>
            <a:r>
              <a:rPr lang="en-US" sz="6600" kern="1100" dirty="0"/>
              <a:t>through</a:t>
            </a:r>
          </a:p>
          <a:p>
            <a:pPr marL="0" indent="0" algn="ctr">
              <a:lnSpc>
                <a:spcPct val="80000"/>
              </a:lnSpc>
              <a:buNone/>
            </a:pPr>
            <a:r>
              <a:rPr lang="en-US" sz="6600" b="1" kern="1100" dirty="0"/>
              <a:t>May 31</a:t>
            </a:r>
          </a:p>
        </p:txBody>
      </p:sp>
      <p:pic>
        <p:nvPicPr>
          <p:cNvPr id="9" name="Content Placeholder 8">
            <a:extLst>
              <a:ext uri="{FF2B5EF4-FFF2-40B4-BE49-F238E27FC236}">
                <a16:creationId xmlns:a16="http://schemas.microsoft.com/office/drawing/2014/main" id="{7A8B9EF5-B6AE-48DD-ACF7-A3B4A7A37198}"/>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107464" y="2004832"/>
            <a:ext cx="6479074" cy="4172131"/>
          </a:xfrm>
        </p:spPr>
      </p:pic>
    </p:spTree>
    <p:custDataLst>
      <p:tags r:id="rId1"/>
    </p:custDataLst>
    <p:extLst>
      <p:ext uri="{BB962C8B-B14F-4D97-AF65-F5344CB8AC3E}">
        <p14:creationId xmlns:p14="http://schemas.microsoft.com/office/powerpoint/2010/main" val="168658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a:t>
            </a:r>
          </a:p>
        </p:txBody>
      </p:sp>
      <p:pic>
        <p:nvPicPr>
          <p:cNvPr id="3" name="Content Placeholder 2" descr="Screen capture displaying a preview of a sample Student Score Report."/>
          <p:cNvPicPr>
            <a:picLocks noGrp="1" noChangeAspect="1"/>
          </p:cNvPicPr>
          <p:nvPr>
            <p:ph idx="1"/>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2046925" y="2438247"/>
            <a:ext cx="8098149" cy="3397732"/>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16215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7200" dirty="0"/>
              <a:t>Want to Learn More? </a:t>
            </a:r>
            <a:r>
              <a:rPr lang="en-US" sz="4800" dirty="0"/>
              <a:t>Assessment Fact Sheets</a:t>
            </a:r>
            <a:endParaRPr lang="en-US" sz="6000" dirty="0"/>
          </a:p>
        </p:txBody>
      </p:sp>
      <p:pic>
        <p:nvPicPr>
          <p:cNvPr id="6" name="Content Placeholder 5" descr="Screen capture displaying a preview of the Physical Fitness Test fact sheet."/>
          <p:cNvPicPr>
            <a:picLocks noGrp="1" noChangeAspect="1"/>
          </p:cNvPicPr>
          <p:nvPr>
            <p:ph idx="1"/>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4500438" y="2180731"/>
            <a:ext cx="3176333" cy="41632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3826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7200" dirty="0"/>
              <a:t>Want to Learn More? </a:t>
            </a:r>
            <a:br>
              <a:rPr lang="en-US" sz="7200" dirty="0"/>
            </a:br>
            <a:r>
              <a:rPr lang="en-US" sz="4800" dirty="0"/>
              <a:t>Test Administrator Reference Guide</a:t>
            </a:r>
            <a:endParaRPr lang="en-US" sz="6000" dirty="0"/>
          </a:p>
        </p:txBody>
      </p:sp>
      <p:pic>
        <p:nvPicPr>
          <p:cNvPr id="3" name="Content Placeholder 2" descr="Screen capture displaying a preview of the Physical Fitness Test Reference Guide."/>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48936" y="2261943"/>
            <a:ext cx="3094128" cy="39150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9118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Want to Learn More?</a:t>
            </a:r>
            <a:br>
              <a:rPr lang="en-US" sz="7200" dirty="0"/>
            </a:br>
            <a:r>
              <a:rPr lang="en-US" sz="4800" dirty="0"/>
              <a:t>Parent Guides to Understanding</a:t>
            </a:r>
            <a:endParaRPr lang="en-US" dirty="0"/>
          </a:p>
        </p:txBody>
      </p:sp>
      <p:pic>
        <p:nvPicPr>
          <p:cNvPr id="5" name="Content Placeholder 4" descr="Screen capture displaying a preview of the first page of the Parent Guide to Understanding the PFT."/>
          <p:cNvPicPr>
            <a:picLocks noGrp="1" noChangeAspect="1"/>
          </p:cNvPicPr>
          <p:nvPr>
            <p:ph sz="half" idx="1"/>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2490172" y="2420469"/>
            <a:ext cx="2868922" cy="3757527"/>
          </a:xfrm>
          <a:prstGeom prst="rect">
            <a:avLst/>
          </a:prstGeom>
          <a:ln>
            <a:noFill/>
          </a:ln>
          <a:effectLst>
            <a:outerShdw blurRad="292100" dist="139700" dir="2700000" algn="tl" rotWithShape="0">
              <a:srgbClr val="333333">
                <a:alpha val="65000"/>
              </a:srgbClr>
            </a:outerShdw>
          </a:effectLst>
        </p:spPr>
      </p:pic>
      <p:pic>
        <p:nvPicPr>
          <p:cNvPr id="6" name="Content Placeholder 5" descr="Screen capture displaying a preview of the second page of the Parent Guide to Understanding the PFT."/>
          <p:cNvPicPr>
            <a:picLocks noGrp="1" noChangeAspect="1"/>
          </p:cNvPicPr>
          <p:nvPr>
            <p:ph sz="half" idx="2"/>
          </p:nvPr>
        </p:nvPicPr>
        <p:blipFill>
          <a:blip r:embed="rId6">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tretch>
            <a:fillRect/>
          </a:stretch>
        </p:blipFill>
        <p:spPr>
          <a:xfrm>
            <a:off x="6551515" y="2420469"/>
            <a:ext cx="2889430" cy="375752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2185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Family Engagement</a:t>
            </a:r>
          </a:p>
        </p:txBody>
      </p:sp>
      <p:sp>
        <p:nvSpPr>
          <p:cNvPr id="3" name="Slide Content"/>
          <p:cNvSpPr>
            <a:spLocks noGrp="1"/>
          </p:cNvSpPr>
          <p:nvPr>
            <p:ph sz="half" idx="1"/>
          </p:nvPr>
        </p:nvSpPr>
        <p:spPr>
          <a:xfrm>
            <a:off x="842963" y="1851334"/>
            <a:ext cx="6367041" cy="4667250"/>
          </a:xfrm>
        </p:spPr>
        <p:txBody>
          <a:bodyPr>
            <a:normAutofit lnSpcReduction="10000"/>
          </a:bodyPr>
          <a:lstStyle/>
          <a:p>
            <a:pPr marL="0" indent="0">
              <a:spcBef>
                <a:spcPts val="600"/>
              </a:spcBef>
              <a:spcAft>
                <a:spcPts val="1200"/>
              </a:spcAft>
              <a:buNone/>
            </a:pPr>
            <a:r>
              <a:rPr lang="en-US" sz="3200" dirty="0"/>
              <a:t>Discuss with the parents of your students:</a:t>
            </a:r>
          </a:p>
          <a:p>
            <a:pPr marL="548640" lvl="1" indent="-365760"/>
            <a:r>
              <a:rPr lang="en-US" sz="3200" dirty="0"/>
              <a:t>In what areas their child is doing well?</a:t>
            </a:r>
          </a:p>
          <a:p>
            <a:pPr marL="548640" lvl="1" indent="-365760"/>
            <a:r>
              <a:rPr lang="en-US" sz="3200" dirty="0"/>
              <a:t>In what areas their child might need some extra support?</a:t>
            </a:r>
          </a:p>
          <a:p>
            <a:pPr marL="548640" lvl="1" indent="-365760"/>
            <a:r>
              <a:rPr lang="en-US" sz="3200" dirty="0"/>
              <a:t>How can they help support their child at home?</a:t>
            </a:r>
          </a:p>
          <a:p>
            <a:pPr marL="548640" lvl="1" indent="-365760"/>
            <a:r>
              <a:rPr lang="en-US" sz="3200" dirty="0"/>
              <a:t>How are you supporting their child at school?</a:t>
            </a:r>
          </a:p>
          <a:p>
            <a:pPr marL="457200" indent="-457200"/>
            <a:endParaRPr lang="en-US" sz="3200" dirty="0"/>
          </a:p>
          <a:p>
            <a:pPr marL="1714500" lvl="3" indent="-457200"/>
            <a:endParaRPr lang="en-US" sz="2000" dirty="0"/>
          </a:p>
          <a:p>
            <a:pPr marL="0" indent="0"/>
            <a:endParaRPr lang="en-US" sz="3200" dirty="0"/>
          </a:p>
        </p:txBody>
      </p:sp>
      <p:pic>
        <p:nvPicPr>
          <p:cNvPr id="8" name="Content Placeholder 7">
            <a:extLs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74026" y="3207368"/>
            <a:ext cx="4760773" cy="3202701"/>
          </a:xfrm>
        </p:spPr>
      </p:pic>
    </p:spTree>
    <p:custDataLst>
      <p:tags r:id="rId1"/>
    </p:custDataLst>
    <p:extLst>
      <p:ext uri="{BB962C8B-B14F-4D97-AF65-F5344CB8AC3E}">
        <p14:creationId xmlns:p14="http://schemas.microsoft.com/office/powerpoint/2010/main" val="65992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 &amp; A"/>
          <p:cNvPicPr>
            <a:picLocks noGrp="1" noChangeAspect="1"/>
          </p:cNvPicPr>
          <p:nvPr>
            <p:ph idx="1"/>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517" r="6808" b="5831"/>
          <a:stretch/>
        </p:blipFill>
        <p:spPr>
          <a:xfrm>
            <a:off x="3834062" y="0"/>
            <a:ext cx="8341895" cy="6336764"/>
          </a:xfrm>
          <a:solidFill>
            <a:schemeClr val="bg1"/>
          </a:solidFill>
        </p:spPr>
      </p:pic>
      <p:sp>
        <p:nvSpPr>
          <p:cNvPr id="2" name="Title 1"/>
          <p:cNvSpPr>
            <a:spLocks noGrp="1"/>
          </p:cNvSpPr>
          <p:nvPr>
            <p:ph type="title"/>
          </p:nvPr>
        </p:nvSpPr>
        <p:spPr>
          <a:xfrm>
            <a:off x="725905" y="365125"/>
            <a:ext cx="10515600" cy="1325563"/>
          </a:xfrm>
        </p:spPr>
        <p:txBody>
          <a:bodyPr/>
          <a:lstStyle/>
          <a:p>
            <a:r>
              <a:rPr lang="en-US" dirty="0"/>
              <a:t>Questions?</a:t>
            </a:r>
          </a:p>
        </p:txBody>
      </p:sp>
    </p:spTree>
    <p:extLst>
      <p:ext uri="{BB962C8B-B14F-4D97-AF65-F5344CB8AC3E}">
        <p14:creationId xmlns:p14="http://schemas.microsoft.com/office/powerpoint/2010/main" val="427041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AE49F3-FD42-40E4-B33A-C61279F3AB29}"/>
              </a:ext>
            </a:extLst>
          </p:cNvPr>
          <p:cNvSpPr>
            <a:spLocks noGrp="1"/>
          </p:cNvSpPr>
          <p:nvPr>
            <p:ph type="title"/>
          </p:nvPr>
        </p:nvSpPr>
        <p:spPr>
          <a:xfrm>
            <a:off x="302150" y="2885741"/>
            <a:ext cx="11608904" cy="1325563"/>
          </a:xfrm>
        </p:spPr>
        <p:txBody>
          <a:bodyPr/>
          <a:lstStyle/>
          <a:p>
            <a:pPr algn="ctr">
              <a:lnSpc>
                <a:spcPct val="100000"/>
              </a:lnSpc>
            </a:pPr>
            <a:r>
              <a:rPr lang="en-US" sz="2800" b="0" dirty="0">
                <a:solidFill>
                  <a:schemeClr val="tx1"/>
                </a:solidFill>
                <a:latin typeface="+mj-lt"/>
              </a:rPr>
              <a:t>Posted by the California Department of Education | December 2021</a:t>
            </a:r>
            <a:endParaRPr lang="en-US" sz="2800" dirty="0"/>
          </a:p>
        </p:txBody>
      </p:sp>
    </p:spTree>
    <p:extLst>
      <p:ext uri="{BB962C8B-B14F-4D97-AF65-F5344CB8AC3E}">
        <p14:creationId xmlns:p14="http://schemas.microsoft.com/office/powerpoint/2010/main" val="162267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Intent of This Deck</a:t>
            </a:r>
          </a:p>
        </p:txBody>
      </p:sp>
      <p:sp>
        <p:nvSpPr>
          <p:cNvPr id="5" name="Content Placeholder 4"/>
          <p:cNvSpPr>
            <a:spLocks noGrp="1"/>
          </p:cNvSpPr>
          <p:nvPr>
            <p:ph idx="1"/>
          </p:nvPr>
        </p:nvSpPr>
        <p:spPr>
          <a:xfrm>
            <a:off x="838200" y="1825625"/>
            <a:ext cx="10515599" cy="4473575"/>
          </a:xfrm>
        </p:spPr>
        <p:txBody>
          <a:bodyPr>
            <a:noAutofit/>
          </a:bodyPr>
          <a:lstStyle/>
          <a:p>
            <a:pPr marL="457200" lvl="1" indent="0">
              <a:spcBef>
                <a:spcPts val="1200"/>
              </a:spcBef>
              <a:spcAft>
                <a:spcPts val="600"/>
              </a:spcAft>
              <a:buNone/>
            </a:pPr>
            <a:r>
              <a:rPr lang="en-US" sz="2800" dirty="0">
                <a:solidFill>
                  <a:prstClr val="black"/>
                </a:solidFill>
              </a:rPr>
              <a:t>This slide deck is intended for use by site administrators to provide information to </a:t>
            </a:r>
            <a:r>
              <a:rPr lang="en-US" sz="3600" b="1" dirty="0">
                <a:latin typeface="Britannic Bold" panose="020B0903060703020204" pitchFamily="34" charset="0"/>
                <a:ea typeface="Gadugi" panose="020B0502040204020203" pitchFamily="34" charset="0"/>
              </a:rPr>
              <a:t>Educators</a:t>
            </a:r>
            <a:r>
              <a:rPr lang="en-US" sz="2800" dirty="0">
                <a:solidFill>
                  <a:prstClr val="black"/>
                </a:solidFill>
              </a:rPr>
              <a:t> about the PFT. It includes:</a:t>
            </a:r>
          </a:p>
          <a:p>
            <a:pPr marL="457200" lvl="1" indent="0">
              <a:spcBef>
                <a:spcPts val="1200"/>
              </a:spcBef>
              <a:spcAft>
                <a:spcPts val="600"/>
              </a:spcAft>
              <a:buNone/>
            </a:pPr>
            <a:r>
              <a:rPr lang="en-US" sz="2400" dirty="0">
                <a:solidFill>
                  <a:prstClr val="black"/>
                </a:solidFill>
              </a:rPr>
              <a:t>A description of what the PFT is </a:t>
            </a:r>
          </a:p>
          <a:p>
            <a:pPr lvl="2"/>
            <a:r>
              <a:rPr lang="en-US" sz="2400" dirty="0">
                <a:solidFill>
                  <a:prstClr val="black"/>
                </a:solidFill>
              </a:rPr>
              <a:t>An overview of how the PFT is given</a:t>
            </a:r>
          </a:p>
          <a:p>
            <a:pPr lvl="2"/>
            <a:r>
              <a:rPr lang="en-US" sz="2400" dirty="0">
                <a:solidFill>
                  <a:prstClr val="black"/>
                </a:solidFill>
              </a:rPr>
              <a:t>Information on who takes the PFT</a:t>
            </a:r>
          </a:p>
          <a:p>
            <a:pPr lvl="2"/>
            <a:r>
              <a:rPr lang="en-US" sz="2400" dirty="0">
                <a:solidFill>
                  <a:prstClr val="black"/>
                </a:solidFill>
              </a:rPr>
              <a:t>An overview of test administration for the PFT</a:t>
            </a:r>
          </a:p>
          <a:p>
            <a:pPr lvl="2"/>
            <a:r>
              <a:rPr lang="en-US" sz="2400" dirty="0">
                <a:solidFill>
                  <a:prstClr val="black"/>
                </a:solidFill>
              </a:rPr>
              <a:t>Information on how test results are reported</a:t>
            </a:r>
          </a:p>
          <a:p>
            <a:pPr lvl="2"/>
            <a:r>
              <a:rPr lang="en-US" sz="2400" dirty="0">
                <a:solidFill>
                  <a:prstClr val="black"/>
                </a:solidFill>
              </a:rPr>
              <a:t>Available resources for educators related to the PFT</a:t>
            </a:r>
          </a:p>
          <a:p>
            <a:pPr lvl="2"/>
            <a:r>
              <a:rPr lang="en-US" sz="2400" dirty="0">
                <a:solidFill>
                  <a:prstClr val="black"/>
                </a:solidFill>
              </a:rPr>
              <a:t>Information on Tools for Teachers</a:t>
            </a:r>
          </a:p>
        </p:txBody>
      </p:sp>
    </p:spTree>
    <p:custDataLst>
      <p:tags r:id="rId1"/>
    </p:custDataLst>
    <p:extLst>
      <p:ext uri="{BB962C8B-B14F-4D97-AF65-F5344CB8AC3E}">
        <p14:creationId xmlns:p14="http://schemas.microsoft.com/office/powerpoint/2010/main" val="315978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How to Use This Deck (1)</a:t>
            </a:r>
          </a:p>
        </p:txBody>
      </p:sp>
      <p:sp>
        <p:nvSpPr>
          <p:cNvPr id="3" name="Content Placeholder 2"/>
          <p:cNvSpPr>
            <a:spLocks noGrp="1"/>
          </p:cNvSpPr>
          <p:nvPr>
            <p:ph idx="1"/>
          </p:nvPr>
        </p:nvSpPr>
        <p:spPr>
          <a:xfrm>
            <a:off x="842963" y="1796432"/>
            <a:ext cx="10668000" cy="4858368"/>
          </a:xfrm>
        </p:spPr>
        <p:txBody>
          <a:bodyPr>
            <a:normAutofit lnSpcReduction="10000"/>
          </a:bodyPr>
          <a:lstStyle/>
          <a:p>
            <a:pPr marL="0" indent="0">
              <a:lnSpc>
                <a:spcPct val="100000"/>
              </a:lnSpc>
              <a:spcAft>
                <a:spcPts val="600"/>
              </a:spcAft>
              <a:buNone/>
            </a:pPr>
            <a:r>
              <a:rPr lang="en-US" sz="3000" dirty="0">
                <a:solidFill>
                  <a:schemeClr val="bg2">
                    <a:lumMod val="10000"/>
                  </a:schemeClr>
                </a:solidFill>
              </a:rPr>
              <a:t>This deck has been created for you to customize and edit as needed:</a:t>
            </a:r>
          </a:p>
          <a:p>
            <a:pPr lvl="1"/>
            <a:r>
              <a:rPr lang="en-US" sz="2800" dirty="0">
                <a:solidFill>
                  <a:schemeClr val="bg2">
                    <a:lumMod val="10000"/>
                  </a:schemeClr>
                </a:solidFill>
              </a:rPr>
              <a:t>Choose the slides you want to use.</a:t>
            </a:r>
          </a:p>
          <a:p>
            <a:pPr lvl="1"/>
            <a:r>
              <a:rPr lang="en-US" sz="2800" dirty="0">
                <a:solidFill>
                  <a:schemeClr val="bg2">
                    <a:lumMod val="10000"/>
                  </a:schemeClr>
                </a:solidFill>
              </a:rPr>
              <a:t>Select the “View” tab, and then select “Normal.”</a:t>
            </a:r>
          </a:p>
          <a:p>
            <a:pPr lvl="1"/>
            <a:r>
              <a:rPr lang="en-US" sz="2800" dirty="0">
                <a:solidFill>
                  <a:schemeClr val="bg2">
                    <a:lumMod val="10000"/>
                  </a:schemeClr>
                </a:solidFill>
              </a:rPr>
              <a:t>In the slide list on left, right-click on the slide you do not want and select “Hide Slide” at the bottom of the menu.</a:t>
            </a:r>
          </a:p>
          <a:p>
            <a:pPr lvl="1"/>
            <a:r>
              <a:rPr lang="en-US" sz="2800" dirty="0">
                <a:solidFill>
                  <a:schemeClr val="bg2">
                    <a:lumMod val="10000"/>
                  </a:schemeClr>
                </a:solidFill>
              </a:rPr>
              <a:t>Add your school’s logo and change colors.</a:t>
            </a:r>
          </a:p>
          <a:p>
            <a:pPr lvl="1"/>
            <a:r>
              <a:rPr lang="en-US" sz="2800" dirty="0">
                <a:solidFill>
                  <a:schemeClr val="bg2">
                    <a:lumMod val="10000"/>
                  </a:schemeClr>
                </a:solidFill>
              </a:rPr>
              <a:t>Change wording for your audience—you know your audience best! </a:t>
            </a:r>
          </a:p>
          <a:p>
            <a:pPr lvl="1"/>
            <a:r>
              <a:rPr lang="en-US" sz="2800" dirty="0">
                <a:solidFill>
                  <a:schemeClr val="bg2">
                    <a:lumMod val="10000"/>
                  </a:schemeClr>
                </a:solidFill>
              </a:rPr>
              <a:t>Talking points are provided in the “Notes” section that can be customized to your audience.</a:t>
            </a:r>
            <a:br>
              <a:rPr lang="en-US" dirty="0">
                <a:solidFill>
                  <a:schemeClr val="bg2">
                    <a:lumMod val="10000"/>
                  </a:schemeClr>
                </a:solidFill>
              </a:rPr>
            </a:br>
            <a:r>
              <a:rPr lang="en-US" dirty="0">
                <a:solidFill>
                  <a:schemeClr val="bg2">
                    <a:lumMod val="10000"/>
                  </a:schemeClr>
                </a:solidFill>
              </a:rPr>
              <a:t>	</a:t>
            </a:r>
          </a:p>
          <a:p>
            <a:endParaRPr lang="en-US" dirty="0">
              <a:solidFill>
                <a:schemeClr val="bg2">
                  <a:lumMod val="10000"/>
                </a:schemeClr>
              </a:solidFill>
            </a:endParaRPr>
          </a:p>
          <a:p>
            <a:endParaRPr lang="en-US" dirty="0">
              <a:solidFill>
                <a:schemeClr val="bg2">
                  <a:lumMod val="10000"/>
                </a:schemeClr>
              </a:solidFill>
            </a:endParaRPr>
          </a:p>
        </p:txBody>
      </p:sp>
    </p:spTree>
    <p:custDataLst>
      <p:tags r:id="rId1"/>
    </p:custDataLst>
    <p:extLst>
      <p:ext uri="{BB962C8B-B14F-4D97-AF65-F5344CB8AC3E}">
        <p14:creationId xmlns:p14="http://schemas.microsoft.com/office/powerpoint/2010/main" val="378620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How to Use This Deck (2)</a:t>
            </a:r>
          </a:p>
        </p:txBody>
      </p:sp>
      <p:sp>
        <p:nvSpPr>
          <p:cNvPr id="3" name="Content Placeholder 2"/>
          <p:cNvSpPr>
            <a:spLocks noGrp="1"/>
          </p:cNvSpPr>
          <p:nvPr>
            <p:ph idx="1"/>
          </p:nvPr>
        </p:nvSpPr>
        <p:spPr>
          <a:xfrm>
            <a:off x="838199" y="1487487"/>
            <a:ext cx="10515599" cy="5167313"/>
          </a:xfrm>
        </p:spPr>
        <p:txBody>
          <a:bodyPr>
            <a:normAutofit lnSpcReduction="10000"/>
          </a:bodyPr>
          <a:lstStyle/>
          <a:p>
            <a:pPr marL="365760" lvl="1">
              <a:lnSpc>
                <a:spcPct val="160000"/>
              </a:lnSpc>
            </a:pPr>
            <a:r>
              <a:rPr lang="en-US" sz="2800" dirty="0">
                <a:solidFill>
                  <a:schemeClr val="bg2">
                    <a:lumMod val="10000"/>
                  </a:schemeClr>
                </a:solidFill>
              </a:rPr>
              <a:t>Change color scheme.</a:t>
            </a:r>
          </a:p>
          <a:p>
            <a:pPr marL="914400" lvl="3">
              <a:spcAft>
                <a:spcPts val="600"/>
              </a:spcAft>
              <a:buFont typeface="Calibri" panose="020F0502020204030204" pitchFamily="34" charset="0"/>
              <a:buChar char="−"/>
            </a:pPr>
            <a:r>
              <a:rPr lang="en-US" sz="2800" dirty="0">
                <a:solidFill>
                  <a:schemeClr val="bg2">
                    <a:lumMod val="10000"/>
                  </a:schemeClr>
                </a:solidFill>
              </a:rPr>
              <a:t>Select “View” tab, </a:t>
            </a:r>
            <a:r>
              <a:rPr lang="en-US" sz="2800" dirty="0">
                <a:solidFill>
                  <a:schemeClr val="bg2">
                    <a:lumMod val="10000"/>
                  </a:schemeClr>
                </a:solidFill>
                <a:sym typeface="Wingdings 3"/>
              </a:rPr>
              <a:t>and then “</a:t>
            </a:r>
            <a:r>
              <a:rPr lang="en-US" sz="2800" dirty="0">
                <a:solidFill>
                  <a:schemeClr val="bg2">
                    <a:lumMod val="10000"/>
                  </a:schemeClr>
                </a:solidFill>
                <a:sym typeface="Wingdings" pitchFamily="2" charset="2"/>
              </a:rPr>
              <a:t>Slide Master.” </a:t>
            </a:r>
          </a:p>
          <a:p>
            <a:pPr marL="1371600" lvl="4">
              <a:buFont typeface="Courier New" panose="02070309020205020404" pitchFamily="49" charset="0"/>
              <a:buChar char="o"/>
            </a:pPr>
            <a:r>
              <a:rPr lang="en-US" sz="2800" dirty="0">
                <a:solidFill>
                  <a:schemeClr val="bg2">
                    <a:lumMod val="10000"/>
                  </a:schemeClr>
                </a:solidFill>
                <a:sym typeface="Wingdings" pitchFamily="2" charset="2"/>
              </a:rPr>
              <a:t>For titles, select slide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highlight header text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select “Home” tab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choose text color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return to “View” tab.</a:t>
            </a:r>
          </a:p>
          <a:p>
            <a:pPr marL="1371600" lvl="4" indent="-182880">
              <a:buFont typeface="Courier New" panose="02070309020205020404" pitchFamily="49" charset="0"/>
              <a:buChar char="o"/>
            </a:pPr>
            <a:r>
              <a:rPr lang="en-US" sz="2800" dirty="0">
                <a:solidFill>
                  <a:schemeClr val="bg2">
                    <a:lumMod val="10000"/>
                  </a:schemeClr>
                </a:solidFill>
                <a:sym typeface="Wingdings" pitchFamily="2" charset="2"/>
              </a:rPr>
              <a:t>For the body, select slide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highlight body text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select “Home” tab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choose text color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return to “View” tab.</a:t>
            </a:r>
          </a:p>
          <a:p>
            <a:pPr marL="1371600" lvl="4">
              <a:buFont typeface="Courier New" panose="02070309020205020404" pitchFamily="49" charset="0"/>
              <a:buChar char="o"/>
            </a:pPr>
            <a:r>
              <a:rPr lang="en-US" sz="2800" dirty="0">
                <a:solidFill>
                  <a:schemeClr val="bg2">
                    <a:lumMod val="10000"/>
                  </a:schemeClr>
                </a:solidFill>
                <a:sym typeface="Wingdings" pitchFamily="2" charset="2"/>
              </a:rPr>
              <a:t>For the green line, select slide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highlight line</a:t>
            </a:r>
            <a:r>
              <a:rPr lang="en-US" sz="2800" dirty="0">
                <a:solidFill>
                  <a:schemeClr val="bg2">
                    <a:lumMod val="10000"/>
                  </a:schemeClr>
                </a:solidFill>
                <a:sym typeface="Wingdings 3"/>
              </a:rPr>
              <a:t> ─</a:t>
            </a:r>
            <a:r>
              <a:rPr lang="en-US" sz="2800" dirty="0">
                <a:solidFill>
                  <a:schemeClr val="bg2">
                    <a:lumMod val="10000"/>
                  </a:schemeClr>
                </a:solidFill>
                <a:sym typeface="Wingdings" pitchFamily="2" charset="2"/>
              </a:rPr>
              <a:t> select “Home” tab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select “Shape Outline”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choose color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return to “View” tab.</a:t>
            </a:r>
          </a:p>
          <a:p>
            <a:pPr marL="1371600" lvl="4">
              <a:buFont typeface="Courier New" panose="02070309020205020404" pitchFamily="49" charset="0"/>
              <a:buChar char="o"/>
            </a:pPr>
            <a:r>
              <a:rPr lang="en-US" sz="2800" dirty="0">
                <a:solidFill>
                  <a:schemeClr val="bg2">
                    <a:lumMod val="10000"/>
                  </a:schemeClr>
                </a:solidFill>
                <a:sym typeface="Wingdings" pitchFamily="2" charset="2"/>
              </a:rPr>
              <a:t>When all changes are made</a:t>
            </a:r>
            <a:r>
              <a:rPr lang="en-US" sz="2800" dirty="0">
                <a:solidFill>
                  <a:schemeClr val="bg2">
                    <a:lumMod val="10000"/>
                  </a:schemeClr>
                </a:solidFill>
                <a:sym typeface="Wingdings 3"/>
              </a:rPr>
              <a:t> ─</a:t>
            </a:r>
            <a:r>
              <a:rPr lang="en-US" sz="2800" dirty="0">
                <a:solidFill>
                  <a:schemeClr val="bg2">
                    <a:lumMod val="10000"/>
                  </a:schemeClr>
                </a:solidFill>
                <a:sym typeface="Wingdings" pitchFamily="2" charset="2"/>
              </a:rPr>
              <a:t> select “Slide Master” tab </a:t>
            </a:r>
            <a:r>
              <a:rPr lang="en-US" sz="2800" dirty="0">
                <a:solidFill>
                  <a:schemeClr val="bg2">
                    <a:lumMod val="10000"/>
                  </a:schemeClr>
                </a:solidFill>
                <a:sym typeface="Wingdings 3"/>
              </a:rPr>
              <a:t>─</a:t>
            </a:r>
            <a:r>
              <a:rPr lang="en-US" sz="2800" dirty="0">
                <a:solidFill>
                  <a:schemeClr val="bg2">
                    <a:lumMod val="10000"/>
                  </a:schemeClr>
                </a:solidFill>
                <a:sym typeface="Wingdings" pitchFamily="2" charset="2"/>
              </a:rPr>
              <a:t> select “Close Master View.”</a:t>
            </a:r>
          </a:p>
          <a:p>
            <a:pPr marL="365760" lvl="1">
              <a:lnSpc>
                <a:spcPct val="110000"/>
              </a:lnSpc>
            </a:pPr>
            <a:r>
              <a:rPr lang="en-US" sz="2800" dirty="0">
                <a:solidFill>
                  <a:schemeClr val="bg2">
                    <a:lumMod val="10000"/>
                  </a:schemeClr>
                </a:solidFill>
                <a:sym typeface="Wingdings" pitchFamily="2" charset="2"/>
              </a:rPr>
              <a:t>The changes should apply to all slides in the deck.</a:t>
            </a:r>
            <a:endParaRPr lang="en-US" dirty="0">
              <a:solidFill>
                <a:schemeClr val="bg2">
                  <a:lumMod val="10000"/>
                </a:schemeClr>
              </a:solidFill>
            </a:endParaRPr>
          </a:p>
        </p:txBody>
      </p:sp>
    </p:spTree>
    <p:custDataLst>
      <p:tags r:id="rId1"/>
    </p:custDataLst>
    <p:extLst>
      <p:ext uri="{BB962C8B-B14F-4D97-AF65-F5344CB8AC3E}">
        <p14:creationId xmlns:p14="http://schemas.microsoft.com/office/powerpoint/2010/main" val="365805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17812" cy="1325563"/>
          </a:xfrm>
        </p:spPr>
        <p:txBody>
          <a:bodyPr/>
          <a:lstStyle/>
          <a:p>
            <a:r>
              <a:rPr lang="en-US" dirty="0"/>
              <a:t>Suggested Handouts</a:t>
            </a:r>
          </a:p>
        </p:txBody>
      </p:sp>
      <p:sp>
        <p:nvSpPr>
          <p:cNvPr id="3" name="Content Placeholder 2"/>
          <p:cNvSpPr>
            <a:spLocks noGrp="1"/>
          </p:cNvSpPr>
          <p:nvPr>
            <p:ph idx="1"/>
          </p:nvPr>
        </p:nvSpPr>
        <p:spPr>
          <a:xfrm>
            <a:off x="838200" y="2088662"/>
            <a:ext cx="10833100" cy="3895969"/>
          </a:xfrm>
        </p:spPr>
        <p:txBody>
          <a:bodyPr>
            <a:normAutofit fontScale="92500" lnSpcReduction="20000"/>
          </a:bodyPr>
          <a:lstStyle/>
          <a:p>
            <a:pPr marL="0" indent="0">
              <a:lnSpc>
                <a:spcPct val="100000"/>
              </a:lnSpc>
              <a:spcAft>
                <a:spcPts val="600"/>
              </a:spcAft>
              <a:buNone/>
            </a:pPr>
            <a:r>
              <a:rPr lang="en-US" sz="3600" dirty="0">
                <a:solidFill>
                  <a:schemeClr val="bg2">
                    <a:lumMod val="10000"/>
                  </a:schemeClr>
                </a:solidFill>
              </a:rPr>
              <a:t>Assessment Fact Sheet</a:t>
            </a:r>
          </a:p>
          <a:p>
            <a:pPr marL="0" lvl="1" indent="0">
              <a:lnSpc>
                <a:spcPct val="100000"/>
              </a:lnSpc>
              <a:spcAft>
                <a:spcPts val="2400"/>
              </a:spcAft>
              <a:buNone/>
            </a:pPr>
            <a:r>
              <a:rPr lang="en-US" sz="3200" dirty="0">
                <a:hlinkClick r:id="rId4" tooltip="PFT Assessment Fact Sheet"/>
              </a:rPr>
              <a:t>https://pftdata.org/files/pft-factsheet.pdf</a:t>
            </a:r>
            <a:r>
              <a:rPr lang="en-US" sz="3200" dirty="0"/>
              <a:t> </a:t>
            </a:r>
          </a:p>
          <a:p>
            <a:pPr marL="0" indent="0">
              <a:lnSpc>
                <a:spcPct val="100000"/>
              </a:lnSpc>
              <a:spcAft>
                <a:spcPts val="600"/>
              </a:spcAft>
              <a:buNone/>
            </a:pPr>
            <a:r>
              <a:rPr lang="en-US" sz="3600" dirty="0">
                <a:solidFill>
                  <a:schemeClr val="bg2">
                    <a:lumMod val="10000"/>
                  </a:schemeClr>
                </a:solidFill>
              </a:rPr>
              <a:t>Reference Guide for Test Administrators</a:t>
            </a:r>
          </a:p>
          <a:p>
            <a:pPr marL="0" lvl="1" indent="0">
              <a:lnSpc>
                <a:spcPct val="100000"/>
              </a:lnSpc>
              <a:spcAft>
                <a:spcPts val="2400"/>
              </a:spcAft>
              <a:buNone/>
            </a:pPr>
            <a:r>
              <a:rPr lang="en-US" sz="3200" dirty="0">
                <a:hlinkClick r:id="rId5" tooltip="PFT Reference Guide for Administrators"/>
              </a:rPr>
              <a:t>https://pftdata.org/files/PFT15-16_Reference_Guide.pdf</a:t>
            </a:r>
            <a:r>
              <a:rPr lang="en-US" sz="3200" dirty="0"/>
              <a:t> </a:t>
            </a:r>
          </a:p>
          <a:p>
            <a:pPr marL="0" indent="0">
              <a:lnSpc>
                <a:spcPct val="100000"/>
              </a:lnSpc>
              <a:spcAft>
                <a:spcPts val="600"/>
              </a:spcAft>
              <a:buNone/>
            </a:pPr>
            <a:r>
              <a:rPr lang="en-US" sz="3600" dirty="0">
                <a:solidFill>
                  <a:schemeClr val="bg2">
                    <a:lumMod val="10000"/>
                  </a:schemeClr>
                </a:solidFill>
              </a:rPr>
              <a:t>Parent Guide to Understanding</a:t>
            </a:r>
          </a:p>
          <a:p>
            <a:pPr marL="0" lvl="1" indent="0">
              <a:lnSpc>
                <a:spcPct val="100000"/>
              </a:lnSpc>
              <a:spcAft>
                <a:spcPts val="600"/>
              </a:spcAft>
              <a:buNone/>
            </a:pPr>
            <a:r>
              <a:rPr lang="en-US" sz="3200" dirty="0">
                <a:hlinkClick r:id="rId6" tooltip="Parent Guide to Understanding the PFT"/>
              </a:rPr>
              <a:t>https://pftdata.org/files/pft-pgtu.pdf</a:t>
            </a:r>
            <a:r>
              <a:rPr lang="en-US" sz="3200" dirty="0"/>
              <a:t> </a:t>
            </a:r>
          </a:p>
        </p:txBody>
      </p:sp>
    </p:spTree>
    <p:custDataLst>
      <p:tags r:id="rId1"/>
    </p:custDataLst>
    <p:extLst>
      <p:ext uri="{BB962C8B-B14F-4D97-AF65-F5344CB8AC3E}">
        <p14:creationId xmlns:p14="http://schemas.microsoft.com/office/powerpoint/2010/main" val="21232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42963" y="796208"/>
            <a:ext cx="10461610" cy="4313849"/>
          </a:xfrm>
        </p:spPr>
        <p:txBody>
          <a:bodyPr>
            <a:normAutofit fontScale="90000"/>
          </a:bodyPr>
          <a:lstStyle/>
          <a:p>
            <a:r>
              <a:rPr lang="en-US" sz="8000" b="1" dirty="0"/>
              <a:t>Understanding the California Physical Fitness Test (PFT)</a:t>
            </a:r>
            <a:br>
              <a:rPr lang="en-US" sz="8000" b="1" dirty="0"/>
            </a:br>
            <a:r>
              <a:rPr lang="en-US" sz="8000" b="1" dirty="0"/>
              <a:t>For Educators</a:t>
            </a:r>
          </a:p>
        </p:txBody>
      </p:sp>
      <p:sp>
        <p:nvSpPr>
          <p:cNvPr id="7" name="Subtitle 6"/>
          <p:cNvSpPr>
            <a:spLocks noGrp="1"/>
          </p:cNvSpPr>
          <p:nvPr>
            <p:ph type="subTitle" idx="1"/>
          </p:nvPr>
        </p:nvSpPr>
        <p:spPr>
          <a:xfrm>
            <a:off x="1524000" y="5345722"/>
            <a:ext cx="9144000" cy="1246585"/>
          </a:xfrm>
        </p:spPr>
        <p:txBody>
          <a:bodyPr>
            <a:noAutofit/>
          </a:bodyPr>
          <a:lstStyle/>
          <a:p>
            <a:r>
              <a:rPr lang="en-US" dirty="0"/>
              <a:t>[Add school logo here, if desired.]</a:t>
            </a:r>
            <a:br>
              <a:rPr lang="en-US" dirty="0"/>
            </a:br>
            <a:endParaRPr lang="en-US" dirty="0"/>
          </a:p>
          <a:p>
            <a:r>
              <a:rPr lang="en-US" dirty="0"/>
              <a:t>[Add school motto here, if desired.]</a:t>
            </a:r>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Session</a:t>
            </a:r>
          </a:p>
        </p:txBody>
      </p:sp>
      <p:pic>
        <p:nvPicPr>
          <p:cNvPr id="10" name="Content Placeholder 9">
            <a:extLst>
              <a:ext uri="{C183D7F6-B498-43B3-948B-1728B52AA6E4}">
                <adec:decorative xmlns:adec="http://schemas.microsoft.com/office/drawing/2017/decorative" val="1"/>
              </a:ext>
            </a:extLst>
          </p:cNvPr>
          <p:cNvPicPr>
            <a:picLocks noGrp="1" noChangeAspect="1"/>
          </p:cNvPicPr>
          <p:nvPr>
            <p:ph sz="half" idx="1"/>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42963" y="2121265"/>
            <a:ext cx="3861680" cy="3760057"/>
          </a:xfrm>
        </p:spPr>
      </p:pic>
      <p:sp>
        <p:nvSpPr>
          <p:cNvPr id="9" name="Content Placeholder 8"/>
          <p:cNvSpPr>
            <a:spLocks noGrp="1"/>
          </p:cNvSpPr>
          <p:nvPr>
            <p:ph sz="half" idx="2"/>
          </p:nvPr>
        </p:nvSpPr>
        <p:spPr>
          <a:xfrm>
            <a:off x="5193848" y="1736613"/>
            <a:ext cx="6442496" cy="4351338"/>
          </a:xfrm>
        </p:spPr>
        <p:txBody>
          <a:bodyPr anchor="ctr" anchorCtr="0">
            <a:normAutofit/>
          </a:bodyPr>
          <a:lstStyle/>
          <a:p>
            <a:pPr>
              <a:spcAft>
                <a:spcPts val="1200"/>
              </a:spcAft>
            </a:pPr>
            <a:r>
              <a:rPr lang="en-US" sz="4000" dirty="0">
                <a:solidFill>
                  <a:schemeClr val="bg2">
                    <a:lumMod val="10000"/>
                  </a:schemeClr>
                </a:solidFill>
              </a:rPr>
              <a:t>Introduce the PFT</a:t>
            </a:r>
          </a:p>
          <a:p>
            <a:pPr>
              <a:spcAft>
                <a:spcPts val="1200"/>
              </a:spcAft>
            </a:pPr>
            <a:r>
              <a:rPr lang="en-US" sz="4000" dirty="0">
                <a:solidFill>
                  <a:schemeClr val="bg2">
                    <a:lumMod val="10000"/>
                  </a:schemeClr>
                </a:solidFill>
              </a:rPr>
              <a:t>Understand how the PFT is structured</a:t>
            </a:r>
          </a:p>
          <a:p>
            <a:pPr>
              <a:spcAft>
                <a:spcPts val="1200"/>
              </a:spcAft>
            </a:pPr>
            <a:r>
              <a:rPr lang="en-US" sz="4000" dirty="0">
                <a:solidFill>
                  <a:schemeClr val="bg2">
                    <a:lumMod val="10000"/>
                  </a:schemeClr>
                </a:solidFill>
              </a:rPr>
              <a:t>Learn about important resources</a:t>
            </a:r>
          </a:p>
        </p:txBody>
      </p:sp>
    </p:spTree>
    <p:custDataLst>
      <p:tags r:id="rId1"/>
    </p:custDataLst>
    <p:extLst>
      <p:ext uri="{BB962C8B-B14F-4D97-AF65-F5344CB8AC3E}">
        <p14:creationId xmlns:p14="http://schemas.microsoft.com/office/powerpoint/2010/main" val="428633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42963" y="2485452"/>
            <a:ext cx="5181600" cy="2694057"/>
          </a:xfrm>
        </p:spPr>
      </p:pic>
      <p:sp>
        <p:nvSpPr>
          <p:cNvPr id="10" name="Content Placeholder 9"/>
          <p:cNvSpPr>
            <a:spLocks noGrp="1"/>
          </p:cNvSpPr>
          <p:nvPr>
            <p:ph sz="half" idx="2"/>
          </p:nvPr>
        </p:nvSpPr>
        <p:spPr>
          <a:xfrm>
            <a:off x="5842450" y="1568286"/>
            <a:ext cx="5931462" cy="4094945"/>
          </a:xfrm>
        </p:spPr>
        <p:txBody>
          <a:bodyPr anchor="ctr" anchorCtr="0">
            <a:noAutofit/>
          </a:bodyPr>
          <a:lstStyle/>
          <a:p>
            <a:pPr marL="0" indent="0" algn="ctr">
              <a:lnSpc>
                <a:spcPct val="100000"/>
              </a:lnSpc>
              <a:buNone/>
            </a:pPr>
            <a:r>
              <a:rPr lang="en-US" sz="4000" dirty="0">
                <a:solidFill>
                  <a:schemeClr val="bg2">
                    <a:lumMod val="10000"/>
                  </a:schemeClr>
                </a:solidFill>
              </a:rPr>
              <a:t>The primary goal of the FITNESSGRAM is to assess the physical fitness of students.</a:t>
            </a:r>
          </a:p>
        </p:txBody>
      </p:sp>
    </p:spTree>
    <p:custDataLst>
      <p:tags r:id="rId1"/>
    </p:custDataLst>
    <p:extLst>
      <p:ext uri="{BB962C8B-B14F-4D97-AF65-F5344CB8AC3E}">
        <p14:creationId xmlns:p14="http://schemas.microsoft.com/office/powerpoint/2010/main" val="322009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97608" y="1825625"/>
            <a:ext cx="3773784" cy="4351338"/>
          </a:xfrm>
        </p:spPr>
      </p:pic>
      <p:pic>
        <p:nvPicPr>
          <p:cNvPr id="8" name="Content Placeholder 7" descr="The test given is the FITNESSGRAM developed by the Cooper Institut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818314" y="2549525"/>
            <a:ext cx="7740732" cy="1997075"/>
          </a:xfrm>
        </p:spPr>
      </p:pic>
    </p:spTree>
    <p:custDataLst>
      <p:tags r:id="rId1"/>
    </p:custDataLst>
    <p:extLst>
      <p:ext uri="{BB962C8B-B14F-4D97-AF65-F5344CB8AC3E}">
        <p14:creationId xmlns:p14="http://schemas.microsoft.com/office/powerpoint/2010/main" val="4227529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stEd-Powerpoint-Template">
  <a:themeElements>
    <a:clrScheme name="Custom 1">
      <a:dk1>
        <a:srgbClr val="586B7A"/>
      </a:dk1>
      <a:lt1>
        <a:srgbClr val="D8E6E8"/>
      </a:lt1>
      <a:dk2>
        <a:srgbClr val="2B447D"/>
      </a:dk2>
      <a:lt2>
        <a:srgbClr val="EEECE1"/>
      </a:lt2>
      <a:accent1>
        <a:srgbClr val="4F81BD"/>
      </a:accent1>
      <a:accent2>
        <a:srgbClr val="5D9B97"/>
      </a:accent2>
      <a:accent3>
        <a:srgbClr val="93B255"/>
      </a:accent3>
      <a:accent4>
        <a:srgbClr val="4CA269"/>
      </a:accent4>
      <a:accent5>
        <a:srgbClr val="A0A477"/>
      </a:accent5>
      <a:accent6>
        <a:srgbClr val="C39337"/>
      </a:accent6>
      <a:hlink>
        <a:srgbClr val="00005E"/>
      </a:hlink>
      <a:folHlink>
        <a:srgbClr val="0B8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PFT">
      <a:dk1>
        <a:srgbClr val="4B0A0C"/>
      </a:dk1>
      <a:lt1>
        <a:sysClr val="window" lastClr="FFFFFF"/>
      </a:lt1>
      <a:dk2>
        <a:srgbClr val="4B0A0C"/>
      </a:dk2>
      <a:lt2>
        <a:srgbClr val="E7E6E6"/>
      </a:lt2>
      <a:accent1>
        <a:srgbClr val="AA8779"/>
      </a:accent1>
      <a:accent2>
        <a:srgbClr val="965252"/>
      </a:accent2>
      <a:accent3>
        <a:srgbClr val="7F7F7F"/>
      </a:accent3>
      <a:accent4>
        <a:srgbClr val="AA8779"/>
      </a:accent4>
      <a:accent5>
        <a:srgbClr val="4B0A0C"/>
      </a:accent5>
      <a:accent6>
        <a:srgbClr val="965252"/>
      </a:accent6>
      <a:hlink>
        <a:srgbClr val="0000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7564</TotalTime>
  <Words>1613</Words>
  <Application>Microsoft Office PowerPoint</Application>
  <PresentationFormat>Widescreen</PresentationFormat>
  <Paragraphs>167</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Lucida Grande CE</vt:lpstr>
      <vt:lpstr>Arial</vt:lpstr>
      <vt:lpstr>Britannic Bold</vt:lpstr>
      <vt:lpstr>Calibri</vt:lpstr>
      <vt:lpstr>Century Gothic</vt:lpstr>
      <vt:lpstr>Courier New</vt:lpstr>
      <vt:lpstr>WestEd-Powerpoint-Template</vt:lpstr>
      <vt:lpstr>Office Theme</vt:lpstr>
      <vt:lpstr>A Site Administrator’s Guide:   Talking to Educators About the California Physical Fitness Test (PFT)</vt:lpstr>
      <vt:lpstr>Intent of This Deck</vt:lpstr>
      <vt:lpstr>How to Use This Deck (1)</vt:lpstr>
      <vt:lpstr>How to Use This Deck (2)</vt:lpstr>
      <vt:lpstr>Suggested Handouts</vt:lpstr>
      <vt:lpstr>Understanding the California Physical Fitness Test (PFT) For Educators</vt:lpstr>
      <vt:lpstr>Goals for This Session</vt:lpstr>
      <vt:lpstr>Why:</vt:lpstr>
      <vt:lpstr>What:</vt:lpstr>
      <vt:lpstr>Who:</vt:lpstr>
      <vt:lpstr>How:</vt:lpstr>
      <vt:lpstr>When:</vt:lpstr>
      <vt:lpstr>Results</vt:lpstr>
      <vt:lpstr>Want to Learn More? Assessment Fact Sheets</vt:lpstr>
      <vt:lpstr>Want to Learn More?  Test Administrator Reference Guide</vt:lpstr>
      <vt:lpstr>Want to Learn More? Parent Guides to Understanding</vt:lpstr>
      <vt:lpstr>Family Engagement</vt:lpstr>
      <vt:lpstr>Questions?</vt:lpstr>
      <vt:lpstr>Posted by the California Department of Education | December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Educators About the PFT - PFT (CA Dept of Education)</dc:title>
  <dc:subject>This powerpoint presentation is intended to be customized and distributed as a means of informing educators about the Physical Fitness Test (PFT).</dc:subject>
  <dc:creator/>
  <cp:lastPrinted>2017-07-18T22:11:03Z</cp:lastPrinted>
  <dcterms:created xsi:type="dcterms:W3CDTF">2015-03-16T04:11:08Z</dcterms:created>
  <dcterms:modified xsi:type="dcterms:W3CDTF">2022-01-31T19:39:04Z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548B26D1-49EC-4DDA-9CA1-DEA02BDC749A</vt:lpwstr>
  </property>
  <property fmtid="{D5CDD505-2E9C-101B-9397-08002B2CF9AE}" pid="3" name="ArticulatePath">
    <vt:lpwstr>PPT for Understanding Summative Results v 7-18-17</vt:lpwstr>
  </property>
  <property fmtid="{D5CDD505-2E9C-101B-9397-08002B2CF9AE}" pid="4" name="Language">
    <vt:lpwstr>English</vt:lpwstr>
  </property>
</Properties>
</file>