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6" r:id="rId2"/>
    <p:sldId id="291" r:id="rId3"/>
    <p:sldId id="347" r:id="rId4"/>
    <p:sldId id="342" r:id="rId5"/>
    <p:sldId id="343" r:id="rId6"/>
    <p:sldId id="366" r:id="rId7"/>
    <p:sldId id="293" r:id="rId8"/>
    <p:sldId id="353" r:id="rId9"/>
    <p:sldId id="379" r:id="rId10"/>
    <p:sldId id="395" r:id="rId11"/>
    <p:sldId id="388" r:id="rId12"/>
    <p:sldId id="394" r:id="rId13"/>
    <p:sldId id="332" r:id="rId14"/>
    <p:sldId id="393" r:id="rId15"/>
    <p:sldId id="337" r:id="rId16"/>
    <p:sldId id="383" r:id="rId17"/>
    <p:sldId id="362" r:id="rId18"/>
  </p:sldIdLst>
  <p:sldSz cx="9144000" cy="5143500" type="screen16x9"/>
  <p:notesSz cx="4691063" cy="8686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6">
          <p15:clr>
            <a:srgbClr val="A4A3A4"/>
          </p15:clr>
        </p15:guide>
        <p15:guide id="2" orient="horz">
          <p15:clr>
            <a:srgbClr val="A4A3A4"/>
          </p15:clr>
        </p15:guide>
        <p15:guide id="3" orient="horz" pos="1802">
          <p15:clr>
            <a:srgbClr val="A4A3A4"/>
          </p15:clr>
        </p15:guide>
        <p15:guide id="4" orient="horz" pos="2820">
          <p15:clr>
            <a:srgbClr val="A4A3A4"/>
          </p15:clr>
        </p15:guide>
        <p15:guide id="5" orient="horz" pos="370">
          <p15:clr>
            <a:srgbClr val="A4A3A4"/>
          </p15:clr>
        </p15:guide>
        <p15:guide id="6" orient="horz" pos="491">
          <p15:clr>
            <a:srgbClr val="A4A3A4"/>
          </p15:clr>
        </p15:guide>
        <p15:guide id="7" orient="horz" pos="163">
          <p15:clr>
            <a:srgbClr val="A4A3A4"/>
          </p15:clr>
        </p15:guide>
        <p15:guide id="8" orient="horz" pos="644">
          <p15:clr>
            <a:srgbClr val="A4A3A4"/>
          </p15:clr>
        </p15:guide>
        <p15:guide id="9" orient="horz" pos="2938">
          <p15:clr>
            <a:srgbClr val="A4A3A4"/>
          </p15:clr>
        </p15:guide>
        <p15:guide id="10" orient="horz" pos="3160">
          <p15:clr>
            <a:srgbClr val="A4A3A4"/>
          </p15:clr>
        </p15:guide>
        <p15:guide id="11" orient="horz" pos="3131">
          <p15:clr>
            <a:srgbClr val="A4A3A4"/>
          </p15:clr>
        </p15:guide>
        <p15:guide id="12" orient="horz" pos="1847">
          <p15:clr>
            <a:srgbClr val="A4A3A4"/>
          </p15:clr>
        </p15:guide>
        <p15:guide id="13" orient="horz" pos="2096">
          <p15:clr>
            <a:srgbClr val="A4A3A4"/>
          </p15:clr>
        </p15:guide>
        <p15:guide id="14" orient="horz" pos="2506">
          <p15:clr>
            <a:srgbClr val="A4A3A4"/>
          </p15:clr>
        </p15:guide>
        <p15:guide id="15" pos="2887">
          <p15:clr>
            <a:srgbClr val="A4A3A4"/>
          </p15:clr>
        </p15:guide>
        <p15:guide id="16" pos="389">
          <p15:clr>
            <a:srgbClr val="A4A3A4"/>
          </p15:clr>
        </p15:guide>
        <p15:guide id="17" pos="5284">
          <p15:clr>
            <a:srgbClr val="A4A3A4"/>
          </p15:clr>
        </p15:guide>
        <p15:guide id="18" pos="5439">
          <p15:clr>
            <a:srgbClr val="A4A3A4"/>
          </p15:clr>
        </p15:guide>
        <p15:guide id="19" pos="329">
          <p15:clr>
            <a:srgbClr val="A4A3A4"/>
          </p15:clr>
        </p15:guide>
        <p15:guide id="20" pos="495">
          <p15:clr>
            <a:srgbClr val="A4A3A4"/>
          </p15:clr>
        </p15:guide>
        <p15:guide id="21" pos="578">
          <p15:clr>
            <a:srgbClr val="A4A3A4"/>
          </p15:clr>
        </p15:guide>
        <p15:guide id="22" pos="3991">
          <p15:clr>
            <a:srgbClr val="A4A3A4"/>
          </p15:clr>
        </p15:guide>
        <p15:guide id="23" pos="1959">
          <p15:clr>
            <a:srgbClr val="A4A3A4"/>
          </p15:clr>
        </p15:guide>
      </p15:sldGuideLst>
    </p:ext>
    <p:ext uri="{2D200454-40CA-4A62-9FC3-DE9A4176ACB9}">
      <p15:notesGuideLst xmlns:p15="http://schemas.microsoft.com/office/powerpoint/2012/main">
        <p15:guide id="1" orient="horz" pos="2737" userDrawn="1">
          <p15:clr>
            <a:srgbClr val="A4A3A4"/>
          </p15:clr>
        </p15:guide>
        <p15:guide id="2" pos="147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7"/>
    <a:srgbClr val="7F7F7F"/>
    <a:srgbClr val="0090C5"/>
    <a:srgbClr val="DFF4FF"/>
    <a:srgbClr val="009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19" autoAdjust="0"/>
  </p:normalViewPr>
  <p:slideViewPr>
    <p:cSldViewPr snapToGrid="0" snapToObjects="1">
      <p:cViewPr varScale="1">
        <p:scale>
          <a:sx n="108" d="100"/>
          <a:sy n="108" d="100"/>
        </p:scale>
        <p:origin x="816" y="96"/>
      </p:cViewPr>
      <p:guideLst>
        <p:guide orient="horz" pos="756"/>
        <p:guide orient="horz"/>
        <p:guide orient="horz" pos="1802"/>
        <p:guide orient="horz" pos="2820"/>
        <p:guide orient="horz" pos="370"/>
        <p:guide orient="horz" pos="491"/>
        <p:guide orient="horz" pos="163"/>
        <p:guide orient="horz" pos="644"/>
        <p:guide orient="horz" pos="2938"/>
        <p:guide orient="horz" pos="3160"/>
        <p:guide orient="horz" pos="3131"/>
        <p:guide orient="horz" pos="1847"/>
        <p:guide orient="horz" pos="2096"/>
        <p:guide orient="horz" pos="2506"/>
        <p:guide pos="2887"/>
        <p:guide pos="389"/>
        <p:guide pos="5284"/>
        <p:guide pos="5439"/>
        <p:guide pos="329"/>
        <p:guide pos="495"/>
        <p:guide pos="578"/>
        <p:guide pos="3991"/>
        <p:guide pos="1959"/>
      </p:guideLst>
    </p:cSldViewPr>
  </p:slideViewPr>
  <p:outlineViewPr>
    <p:cViewPr>
      <p:scale>
        <a:sx n="33" d="100"/>
        <a:sy n="33" d="100"/>
      </p:scale>
      <p:origin x="0" y="-2376"/>
    </p:cViewPr>
  </p:outlineViewPr>
  <p:notesTextViewPr>
    <p:cViewPr>
      <p:scale>
        <a:sx n="3" d="2"/>
        <a:sy n="3" d="2"/>
      </p:scale>
      <p:origin x="0" y="0"/>
    </p:cViewPr>
  </p:notesTextViewPr>
  <p:sorterViewPr>
    <p:cViewPr>
      <p:scale>
        <a:sx n="100" d="100"/>
        <a:sy n="100" d="100"/>
      </p:scale>
      <p:origin x="0" y="-588"/>
    </p:cViewPr>
  </p:sorterViewPr>
  <p:notesViewPr>
    <p:cSldViewPr snapToGrid="0" snapToObjects="1">
      <p:cViewPr varScale="1">
        <p:scale>
          <a:sx n="124" d="100"/>
          <a:sy n="124" d="100"/>
        </p:scale>
        <p:origin x="-3656" y="-112"/>
      </p:cViewPr>
      <p:guideLst>
        <p:guide orient="horz" pos="2737"/>
        <p:guide pos="147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7310149706005139"/>
          <c:h val="0.88553342013662972"/>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c:v>
                </c:pt>
                <c:pt idx="1">
                  <c:v>51</c:v>
                </c:pt>
                <c:pt idx="3">
                  <c:v>19.5</c:v>
                </c:pt>
                <c:pt idx="4">
                  <c:v>30.5</c:v>
                </c:pt>
                <c:pt idx="5">
                  <c:v>49.9</c:v>
                </c:pt>
              </c:numCache>
            </c:numRef>
          </c:val>
          <c:extLst>
            <c:ext xmlns:c16="http://schemas.microsoft.com/office/drawing/2014/chart" uri="{C3380CC4-5D6E-409C-BE32-E72D297353CC}">
              <c16:uniqueId val="{00000000-C596-45BB-8250-52BB524A599E}"/>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22.6</c:v>
                </c:pt>
                <c:pt idx="4">
                  <c:v>34.700000000000003</c:v>
                </c:pt>
                <c:pt idx="5">
                  <c:v>42.7</c:v>
                </c:pt>
              </c:numCache>
            </c:numRef>
          </c:val>
          <c:extLst>
            <c:ext xmlns:c16="http://schemas.microsoft.com/office/drawing/2014/chart" uri="{C3380CC4-5D6E-409C-BE32-E72D297353CC}">
              <c16:uniqueId val="{00000001-C596-45BB-8250-52BB524A599E}"/>
            </c:ext>
          </c:extLst>
        </c:ser>
        <c:dLbls>
          <c:showLegendKey val="0"/>
          <c:showVal val="0"/>
          <c:showCatName val="0"/>
          <c:showSerName val="0"/>
          <c:showPercent val="0"/>
          <c:showBubbleSize val="0"/>
        </c:dLbls>
        <c:gapWidth val="20"/>
        <c:axId val="73551232"/>
        <c:axId val="29440256"/>
      </c:barChart>
      <c:catAx>
        <c:axId val="73551232"/>
        <c:scaling>
          <c:orientation val="maxMin"/>
        </c:scaling>
        <c:delete val="0"/>
        <c:axPos val="l"/>
        <c:numFmt formatCode="@" sourceLinked="0"/>
        <c:majorTickMark val="out"/>
        <c:minorTickMark val="none"/>
        <c:tickLblPos val="nextTo"/>
        <c:spPr>
          <a:ln>
            <a:solidFill>
              <a:srgbClr val="00ADE4"/>
            </a:solidFill>
          </a:ln>
        </c:spPr>
        <c:crossAx val="29440256"/>
        <c:crosses val="autoZero"/>
        <c:auto val="1"/>
        <c:lblAlgn val="ctr"/>
        <c:lblOffset val="100"/>
        <c:noMultiLvlLbl val="0"/>
      </c:catAx>
      <c:valAx>
        <c:axId val="29440256"/>
        <c:scaling>
          <c:orientation val="minMax"/>
          <c:max val="80"/>
        </c:scaling>
        <c:delete val="1"/>
        <c:axPos val="t"/>
        <c:numFmt formatCode="0.0" sourceLinked="1"/>
        <c:majorTickMark val="out"/>
        <c:minorTickMark val="none"/>
        <c:tickLblPos val="nextTo"/>
        <c:crossAx val="73551232"/>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rgbClr val="0090C5"/>
            </a:solidFill>
            <a:ln>
              <a:noFill/>
            </a:ln>
          </c:spPr>
          <c:invertIfNegative val="0"/>
          <c:dLbls>
            <c:numFmt formatCode="#,##0.0" sourceLinked="0"/>
            <c:spPr>
              <a:noFill/>
              <a:ln>
                <a:noFill/>
              </a:ln>
              <a:effectLst/>
            </c:spPr>
            <c:txPr>
              <a:bodyPr/>
              <a:lstStyle/>
              <a:p>
                <a:pPr>
                  <a:defRPr sz="9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56.7</c:v>
                </c:pt>
                <c:pt idx="2">
                  <c:v>49.4</c:v>
                </c:pt>
              </c:numCache>
            </c:numRef>
          </c:val>
          <c:extLst>
            <c:ext xmlns:c16="http://schemas.microsoft.com/office/drawing/2014/chart" uri="{C3380CC4-5D6E-409C-BE32-E72D297353CC}">
              <c16:uniqueId val="{00000000-C596-45BB-8250-52BB524A599E}"/>
            </c:ext>
          </c:extLst>
        </c:ser>
        <c:ser>
          <c:idx val="1"/>
          <c:order val="1"/>
          <c:tx>
            <c:strRef>
              <c:f>Tabelle1!$A$3</c:f>
              <c:strCache>
                <c:ptCount val="1"/>
                <c:pt idx="0">
                  <c:v>Frauen</c:v>
                </c:pt>
              </c:strCache>
            </c:strRef>
          </c:tx>
          <c:spPr>
            <a:solidFill>
              <a:srgbClr val="0090C5">
                <a:alpha val="45000"/>
              </a:srgbClr>
            </a:solidFill>
            <a:ln>
              <a:no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43.3</c:v>
                </c:pt>
                <c:pt idx="2">
                  <c:v>50.6</c:v>
                </c:pt>
              </c:numCache>
            </c:numRef>
          </c:val>
          <c:extLst>
            <c:ext xmlns:c16="http://schemas.microsoft.com/office/drawing/2014/chart" uri="{C3380CC4-5D6E-409C-BE32-E72D297353CC}">
              <c16:uniqueId val="{00000001-C596-45BB-8250-52BB524A599E}"/>
            </c:ext>
          </c:extLst>
        </c:ser>
        <c:dLbls>
          <c:showLegendKey val="0"/>
          <c:showVal val="0"/>
          <c:showCatName val="0"/>
          <c:showSerName val="0"/>
          <c:showPercent val="0"/>
          <c:showBubbleSize val="0"/>
        </c:dLbls>
        <c:gapWidth val="50"/>
        <c:overlap val="100"/>
        <c:axId val="73551232"/>
        <c:axId val="29440256"/>
      </c:barChart>
      <c:catAx>
        <c:axId val="73551232"/>
        <c:scaling>
          <c:orientation val="maxMin"/>
        </c:scaling>
        <c:delete val="0"/>
        <c:axPos val="l"/>
        <c:numFmt formatCode="@" sourceLinked="0"/>
        <c:majorTickMark val="out"/>
        <c:minorTickMark val="none"/>
        <c:tickLblPos val="nextTo"/>
        <c:spPr>
          <a:ln>
            <a:solidFill>
              <a:srgbClr val="00ADE4"/>
            </a:solidFill>
          </a:ln>
        </c:spPr>
        <c:crossAx val="29440256"/>
        <c:crosses val="autoZero"/>
        <c:auto val="1"/>
        <c:lblAlgn val="ctr"/>
        <c:lblOffset val="100"/>
        <c:noMultiLvlLbl val="0"/>
      </c:catAx>
      <c:valAx>
        <c:axId val="29440256"/>
        <c:scaling>
          <c:orientation val="minMax"/>
        </c:scaling>
        <c:delete val="1"/>
        <c:axPos val="t"/>
        <c:numFmt formatCode="0%" sourceLinked="1"/>
        <c:majorTickMark val="out"/>
        <c:minorTickMark val="none"/>
        <c:tickLblPos val="nextTo"/>
        <c:crossAx val="73551232"/>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900"/>
          </a:pPr>
          <a:endParaRPr lang="de-DE"/>
        </a:p>
      </c:txPr>
    </c:legend>
    <c:plotVisOnly val="1"/>
    <c:dispBlanksAs val="gap"/>
    <c:showDLblsOverMax val="0"/>
  </c:chart>
  <c:spPr>
    <a:ln>
      <a:solidFill>
        <a:srgbClr val="00ADE4"/>
      </a:solid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rgbClr val="0090C5"/>
            </a:solidFill>
            <a:ln>
              <a:noFill/>
            </a:ln>
          </c:spPr>
          <c:invertIfNegative val="0"/>
          <c:dLbls>
            <c:numFmt formatCode="#,##0.0" sourceLinked="0"/>
            <c:spPr>
              <a:noFill/>
              <a:ln>
                <a:noFill/>
              </a:ln>
              <a:effectLst/>
            </c:spPr>
            <c:txPr>
              <a:bodyPr/>
              <a:lstStyle/>
              <a:p>
                <a:pPr>
                  <a:defRPr sz="9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22.6</c:v>
                </c:pt>
                <c:pt idx="1">
                  <c:v>31.1</c:v>
                </c:pt>
                <c:pt idx="2">
                  <c:v>21.8</c:v>
                </c:pt>
              </c:numCache>
            </c:numRef>
          </c:val>
          <c:extLst>
            <c:ext xmlns:c16="http://schemas.microsoft.com/office/drawing/2014/chart" uri="{C3380CC4-5D6E-409C-BE32-E72D297353CC}">
              <c16:uniqueId val="{00000000-C596-45BB-8250-52BB524A599E}"/>
            </c:ext>
          </c:extLst>
        </c:ser>
        <c:ser>
          <c:idx val="1"/>
          <c:order val="1"/>
          <c:tx>
            <c:strRef>
              <c:f>Tabelle1!$A$3</c:f>
              <c:strCache>
                <c:ptCount val="1"/>
                <c:pt idx="0">
                  <c:v>30 - 49 Jahre</c:v>
                </c:pt>
              </c:strCache>
            </c:strRef>
          </c:tx>
          <c:spPr>
            <a:solidFill>
              <a:srgbClr val="0090C5">
                <a:alpha val="67000"/>
              </a:srgbClr>
            </a:solidFill>
            <a:ln>
              <a:no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34.700000000000003</c:v>
                </c:pt>
                <c:pt idx="1">
                  <c:v>41.4</c:v>
                </c:pt>
                <c:pt idx="2">
                  <c:v>36.4</c:v>
                </c:pt>
              </c:numCache>
            </c:numRef>
          </c:val>
          <c:extLst>
            <c:ext xmlns:c16="http://schemas.microsoft.com/office/drawing/2014/chart" uri="{C3380CC4-5D6E-409C-BE32-E72D297353CC}">
              <c16:uniqueId val="{00000001-C596-45BB-8250-52BB524A599E}"/>
            </c:ext>
          </c:extLst>
        </c:ser>
        <c:ser>
          <c:idx val="2"/>
          <c:order val="2"/>
          <c:tx>
            <c:strRef>
              <c:f>Tabelle1!$A$4</c:f>
              <c:strCache>
                <c:ptCount val="1"/>
                <c:pt idx="0">
                  <c:v>50 Jahre und älter</c:v>
                </c:pt>
              </c:strCache>
            </c:strRef>
          </c:tx>
          <c:spPr>
            <a:solidFill>
              <a:srgbClr val="0090C5">
                <a:alpha val="34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42.7</c:v>
                </c:pt>
                <c:pt idx="1">
                  <c:v>27.5</c:v>
                </c:pt>
                <c:pt idx="2">
                  <c:v>41.9</c:v>
                </c:pt>
              </c:numCache>
            </c:numRef>
          </c:val>
          <c:extLst>
            <c:ext xmlns:c16="http://schemas.microsoft.com/office/drawing/2014/chart" uri="{C3380CC4-5D6E-409C-BE32-E72D297353CC}">
              <c16:uniqueId val="{00000000-1A44-4AB3-AB4E-5451C4ACA041}"/>
            </c:ext>
          </c:extLst>
        </c:ser>
        <c:dLbls>
          <c:showLegendKey val="0"/>
          <c:showVal val="0"/>
          <c:showCatName val="0"/>
          <c:showSerName val="0"/>
          <c:showPercent val="0"/>
          <c:showBubbleSize val="0"/>
        </c:dLbls>
        <c:gapWidth val="50"/>
        <c:overlap val="100"/>
        <c:axId val="73551232"/>
        <c:axId val="29440256"/>
      </c:barChart>
      <c:catAx>
        <c:axId val="73551232"/>
        <c:scaling>
          <c:orientation val="maxMin"/>
        </c:scaling>
        <c:delete val="0"/>
        <c:axPos val="l"/>
        <c:numFmt formatCode="@" sourceLinked="0"/>
        <c:majorTickMark val="out"/>
        <c:minorTickMark val="none"/>
        <c:tickLblPos val="nextTo"/>
        <c:spPr>
          <a:ln>
            <a:solidFill>
              <a:srgbClr val="00ADE4"/>
            </a:solidFill>
          </a:ln>
        </c:spPr>
        <c:crossAx val="29440256"/>
        <c:crosses val="autoZero"/>
        <c:auto val="1"/>
        <c:lblAlgn val="ctr"/>
        <c:lblOffset val="100"/>
        <c:noMultiLvlLbl val="0"/>
      </c:catAx>
      <c:valAx>
        <c:axId val="29440256"/>
        <c:scaling>
          <c:orientation val="minMax"/>
        </c:scaling>
        <c:delete val="1"/>
        <c:axPos val="t"/>
        <c:numFmt formatCode="0%" sourceLinked="1"/>
        <c:majorTickMark val="out"/>
        <c:minorTickMark val="none"/>
        <c:tickLblPos val="nextTo"/>
        <c:crossAx val="73551232"/>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txPr>
        <a:bodyPr/>
        <a:lstStyle/>
        <a:p>
          <a:pPr>
            <a:defRPr sz="900"/>
          </a:pPr>
          <a:endParaRPr lang="de-DE"/>
        </a:p>
      </c:txPr>
    </c:legend>
    <c:plotVisOnly val="1"/>
    <c:dispBlanksAs val="gap"/>
    <c:showDLblsOverMax val="0"/>
  </c:chart>
  <c:spPr>
    <a:ln>
      <a:solidFill>
        <a:srgbClr val="00ADE4"/>
      </a:solid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20111800144103"/>
          <c:y val="0.10769118277159752"/>
          <c:w val="0.73179888199855903"/>
          <c:h val="0.81214691485501422"/>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36.9</c:v>
                </c:pt>
                <c:pt idx="1">
                  <c:v>30.1</c:v>
                </c:pt>
                <c:pt idx="2">
                  <c:v>33</c:v>
                </c:pt>
                <c:pt idx="4">
                  <c:v>9.3000000000000007</c:v>
                </c:pt>
                <c:pt idx="5">
                  <c:v>57.4</c:v>
                </c:pt>
                <c:pt idx="6">
                  <c:v>33.299999999999997</c:v>
                </c:pt>
              </c:numCache>
            </c:numRef>
          </c:val>
          <c:extLst>
            <c:ext xmlns:c16="http://schemas.microsoft.com/office/drawing/2014/chart" uri="{C3380CC4-5D6E-409C-BE32-E72D297353CC}">
              <c16:uniqueId val="{00000000-0E41-49FD-86EB-F39ACA54BE6B}"/>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31.4</c:v>
                </c:pt>
                <c:pt idx="1">
                  <c:v>31.8</c:v>
                </c:pt>
                <c:pt idx="2">
                  <c:v>36.799999999999997</c:v>
                </c:pt>
                <c:pt idx="4">
                  <c:v>10.9</c:v>
                </c:pt>
                <c:pt idx="5">
                  <c:v>64.099999999999994</c:v>
                </c:pt>
                <c:pt idx="6">
                  <c:v>25</c:v>
                </c:pt>
              </c:numCache>
            </c:numRef>
          </c:val>
          <c:extLst>
            <c:ext xmlns:c16="http://schemas.microsoft.com/office/drawing/2014/chart" uri="{C3380CC4-5D6E-409C-BE32-E72D297353CC}">
              <c16:uniqueId val="{00000001-0E41-49FD-86EB-F39ACA54BE6B}"/>
            </c:ext>
          </c:extLst>
        </c:ser>
        <c:dLbls>
          <c:showLegendKey val="0"/>
          <c:showVal val="0"/>
          <c:showCatName val="0"/>
          <c:showSerName val="0"/>
          <c:showPercent val="0"/>
          <c:showBubbleSize val="0"/>
        </c:dLbls>
        <c:gapWidth val="20"/>
        <c:axId val="73591808"/>
        <c:axId val="73593600"/>
      </c:barChart>
      <c:catAx>
        <c:axId val="73591808"/>
        <c:scaling>
          <c:orientation val="maxMin"/>
        </c:scaling>
        <c:delete val="0"/>
        <c:axPos val="l"/>
        <c:numFmt formatCode="@" sourceLinked="0"/>
        <c:majorTickMark val="out"/>
        <c:minorTickMark val="none"/>
        <c:tickLblPos val="nextTo"/>
        <c:spPr>
          <a:ln>
            <a:solidFill>
              <a:srgbClr val="00ADE4"/>
            </a:solidFill>
          </a:ln>
        </c:spPr>
        <c:crossAx val="73593600"/>
        <c:crosses val="autoZero"/>
        <c:auto val="1"/>
        <c:lblAlgn val="ctr"/>
        <c:lblOffset val="100"/>
        <c:noMultiLvlLbl val="0"/>
      </c:catAx>
      <c:valAx>
        <c:axId val="73593600"/>
        <c:scaling>
          <c:orientation val="minMax"/>
          <c:max val="80"/>
          <c:min val="0"/>
        </c:scaling>
        <c:delete val="1"/>
        <c:axPos val="t"/>
        <c:numFmt formatCode="#,##0.0" sourceLinked="1"/>
        <c:majorTickMark val="out"/>
        <c:minorTickMark val="none"/>
        <c:tickLblPos val="nextTo"/>
        <c:crossAx val="73591808"/>
        <c:crosses val="autoZero"/>
        <c:crossBetween val="between"/>
      </c:valAx>
      <c:spPr>
        <a:noFill/>
        <a:ln w="25400">
          <a:noFill/>
        </a:ln>
      </c:spPr>
    </c:plotArea>
    <c:legend>
      <c:legendPos val="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46776678612722"/>
          <c:y val="0.14751722635433312"/>
          <c:w val="0.73153223321387273"/>
          <c:h val="0.85248277364566694"/>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23.9</c:v>
                </c:pt>
                <c:pt idx="1">
                  <c:v>38.799999999999997</c:v>
                </c:pt>
                <c:pt idx="2">
                  <c:v>37.4</c:v>
                </c:pt>
                <c:pt idx="4">
                  <c:v>37.700000000000003</c:v>
                </c:pt>
                <c:pt idx="5">
                  <c:v>62.3</c:v>
                </c:pt>
              </c:numCache>
            </c:numRef>
          </c:val>
          <c:extLst>
            <c:ext xmlns:c16="http://schemas.microsoft.com/office/drawing/2014/chart" uri="{C3380CC4-5D6E-409C-BE32-E72D297353CC}">
              <c16:uniqueId val="{00000000-F15E-4EFF-B483-F23FE1B394D5}"/>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20.7</c:v>
                </c:pt>
                <c:pt idx="1">
                  <c:v>37.6</c:v>
                </c:pt>
                <c:pt idx="2">
                  <c:v>41.7</c:v>
                </c:pt>
                <c:pt idx="4">
                  <c:v>33.9</c:v>
                </c:pt>
                <c:pt idx="5">
                  <c:v>66.099999999999994</c:v>
                </c:pt>
              </c:numCache>
            </c:numRef>
          </c:val>
          <c:extLst>
            <c:ext xmlns:c16="http://schemas.microsoft.com/office/drawing/2014/chart" uri="{C3380CC4-5D6E-409C-BE32-E72D297353CC}">
              <c16:uniqueId val="{00000001-F15E-4EFF-B483-F23FE1B394D5}"/>
            </c:ext>
          </c:extLst>
        </c:ser>
        <c:dLbls>
          <c:showLegendKey val="0"/>
          <c:showVal val="0"/>
          <c:showCatName val="0"/>
          <c:showSerName val="0"/>
          <c:showPercent val="0"/>
          <c:showBubbleSize val="0"/>
        </c:dLbls>
        <c:gapWidth val="20"/>
        <c:axId val="80773888"/>
        <c:axId val="80775424"/>
      </c:barChart>
      <c:catAx>
        <c:axId val="80773888"/>
        <c:scaling>
          <c:orientation val="maxMin"/>
        </c:scaling>
        <c:delete val="0"/>
        <c:axPos val="l"/>
        <c:numFmt formatCode="@" sourceLinked="0"/>
        <c:majorTickMark val="out"/>
        <c:minorTickMark val="none"/>
        <c:tickLblPos val="nextTo"/>
        <c:spPr>
          <a:ln>
            <a:solidFill>
              <a:srgbClr val="00ADE4"/>
            </a:solidFill>
          </a:ln>
        </c:spPr>
        <c:crossAx val="80775424"/>
        <c:crosses val="autoZero"/>
        <c:auto val="1"/>
        <c:lblAlgn val="ctr"/>
        <c:lblOffset val="100"/>
        <c:noMultiLvlLbl val="0"/>
      </c:catAx>
      <c:valAx>
        <c:axId val="80775424"/>
        <c:scaling>
          <c:orientation val="minMax"/>
          <c:max val="80"/>
          <c:min val="0"/>
        </c:scaling>
        <c:delete val="1"/>
        <c:axPos val="t"/>
        <c:numFmt formatCode="#,##0.0" sourceLinked="1"/>
        <c:majorTickMark val="out"/>
        <c:minorTickMark val="none"/>
        <c:tickLblPos val="nextTo"/>
        <c:crossAx val="80773888"/>
        <c:crosses val="autoZero"/>
        <c:crossBetween val="between"/>
      </c:valAx>
      <c:spPr>
        <a:noFill/>
        <a:ln w="25400">
          <a:noFill/>
        </a:ln>
      </c:spPr>
    </c:plotArea>
    <c:legend>
      <c:legendPos val="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de-DE" sz="1000" dirty="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92C6"/>
            </a:solidFill>
            <a:ln>
              <a:noFill/>
            </a:ln>
          </c:spPr>
          <c:invertIfNegative val="0"/>
          <c:dLbls>
            <c:numFmt formatCode="#,##0.0" sourceLinked="0"/>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Wetter</c:v>
                </c:pt>
                <c:pt idx="3">
                  <c:v>Nachrichten zum Weltgeschehen</c:v>
                </c:pt>
                <c:pt idx="4">
                  <c:v>Online-Einkaufen bzw. -Shoppen</c:v>
                </c:pt>
                <c:pt idx="5">
                  <c:v>Regionale oder lokale Nachrichten</c:v>
                </c:pt>
                <c:pt idx="6">
                  <c:v>Online-Banking</c:v>
                </c:pt>
                <c:pt idx="7">
                  <c:v>Soziale Netzwerke</c:v>
                </c:pt>
                <c:pt idx="8">
                  <c:v>Ansehen von Videos und Filmen</c:v>
                </c:pt>
                <c:pt idx="9">
                  <c:v>Newsletter</c:v>
                </c:pt>
                <c:pt idx="10">
                  <c:v>…</c:v>
                </c:pt>
              </c:strCache>
            </c:strRef>
          </c:cat>
          <c:val>
            <c:numRef>
              <c:f>Tabelle1!$B$2:$B$12</c:f>
              <c:numCache>
                <c:formatCode>General</c:formatCode>
                <c:ptCount val="11"/>
                <c:pt idx="0">
                  <c:v>93.7</c:v>
                </c:pt>
                <c:pt idx="1">
                  <c:v>87.7</c:v>
                </c:pt>
                <c:pt idx="2">
                  <c:v>73.599999999999994</c:v>
                </c:pt>
                <c:pt idx="3">
                  <c:v>72</c:v>
                </c:pt>
                <c:pt idx="4">
                  <c:v>69.900000000000006</c:v>
                </c:pt>
                <c:pt idx="5">
                  <c:v>65.099999999999994</c:v>
                </c:pt>
                <c:pt idx="6">
                  <c:v>58.8</c:v>
                </c:pt>
                <c:pt idx="7">
                  <c:v>49.9</c:v>
                </c:pt>
                <c:pt idx="8">
                  <c:v>45.5</c:v>
                </c:pt>
                <c:pt idx="9">
                  <c:v>43.8</c:v>
                </c:pt>
              </c:numCache>
            </c:numRef>
          </c:val>
          <c:extLst>
            <c:ext xmlns:c16="http://schemas.microsoft.com/office/drawing/2014/chart" uri="{C3380CC4-5D6E-409C-BE32-E72D297353CC}">
              <c16:uniqueId val="{00000000-5FE8-4D75-AE46-612F5636F285}"/>
            </c:ext>
          </c:extLst>
        </c:ser>
        <c:dLbls>
          <c:showLegendKey val="0"/>
          <c:showVal val="0"/>
          <c:showCatName val="0"/>
          <c:showSerName val="0"/>
          <c:showPercent val="0"/>
          <c:showBubbleSize val="0"/>
        </c:dLbls>
        <c:gapWidth val="50"/>
        <c:axId val="123275520"/>
        <c:axId val="123306368"/>
      </c:barChart>
      <c:catAx>
        <c:axId val="123275520"/>
        <c:scaling>
          <c:orientation val="maxMin"/>
        </c:scaling>
        <c:delete val="0"/>
        <c:axPos val="l"/>
        <c:numFmt formatCode="General" sourceLinked="1"/>
        <c:majorTickMark val="none"/>
        <c:minorTickMark val="none"/>
        <c:tickLblPos val="nextTo"/>
        <c:spPr>
          <a:ln>
            <a:solidFill>
              <a:schemeClr val="accent1"/>
            </a:solidFill>
          </a:ln>
        </c:spPr>
        <c:txPr>
          <a:bodyPr/>
          <a:lstStyle/>
          <a:p>
            <a:pPr>
              <a:defRPr sz="900"/>
            </a:pPr>
            <a:endParaRPr lang="de-DE"/>
          </a:p>
        </c:txPr>
        <c:crossAx val="123306368"/>
        <c:crosses val="autoZero"/>
        <c:auto val="1"/>
        <c:lblAlgn val="ctr"/>
        <c:lblOffset val="100"/>
        <c:noMultiLvlLbl val="0"/>
      </c:catAx>
      <c:valAx>
        <c:axId val="123306368"/>
        <c:scaling>
          <c:orientation val="minMax"/>
        </c:scaling>
        <c:delete val="1"/>
        <c:axPos val="t"/>
        <c:numFmt formatCode="General" sourceLinked="1"/>
        <c:majorTickMark val="out"/>
        <c:minorTickMark val="none"/>
        <c:tickLblPos val="nextTo"/>
        <c:crossAx val="123275520"/>
        <c:crosses val="autoZero"/>
        <c:crossBetween val="between"/>
      </c:valAx>
    </c:plotArea>
    <c:plotVisOnly val="1"/>
    <c:dispBlanksAs val="gap"/>
    <c:showDLblsOverMax val="0"/>
  </c:chart>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de-DE" b="1" dirty="0"/>
              <a:t>Sehr stark</a:t>
            </a:r>
            <a:r>
              <a:rPr lang="de-DE" b="1" baseline="0" dirty="0"/>
              <a:t> / stark interessiert </a:t>
            </a:r>
            <a:r>
              <a:rPr lang="de-DE" b="1" dirty="0"/>
              <a:t>(in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31659916256287363"/>
          <c:y val="0.1987965661158147"/>
          <c:w val="0.66500618860769489"/>
          <c:h val="0.77374459824634434"/>
        </c:manualLayout>
      </c:layout>
      <c:barChart>
        <c:barDir val="bar"/>
        <c:grouping val="clustered"/>
        <c:varyColors val="0"/>
        <c:ser>
          <c:idx val="0"/>
          <c:order val="0"/>
          <c:tx>
            <c:strRef>
              <c:f>Tabelle1!$B$1</c:f>
              <c:strCache>
                <c:ptCount val="1"/>
                <c:pt idx="0">
                  <c:v>Gesamtbevölkerung</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Parfüm / Düfte / Duftwasser / Aftershave</c:v>
                </c:pt>
                <c:pt idx="4">
                  <c:v>Mode</c:v>
                </c:pt>
                <c:pt idx="5">
                  <c:v>Computer, Notebooks, Tablets</c:v>
                </c:pt>
                <c:pt idx="6">
                  <c:v>Körperpflegeprodukte allgemein</c:v>
                </c:pt>
                <c:pt idx="7">
                  <c:v>PKW / Auto</c:v>
                </c:pt>
                <c:pt idx="8">
                  <c:v>Kurzreisen (max. 5 Tage)</c:v>
                </c:pt>
                <c:pt idx="9">
                  <c:v>Unterhaltungselektronik, TV und Hifi</c:v>
                </c:pt>
              </c:strCache>
            </c:strRef>
          </c:cat>
          <c:val>
            <c:numRef>
              <c:f>Tabelle1!$B$2:$B$11</c:f>
              <c:numCache>
                <c:formatCode>#,##0.0</c:formatCode>
                <c:ptCount val="10"/>
                <c:pt idx="0">
                  <c:v>58.2</c:v>
                </c:pt>
                <c:pt idx="1">
                  <c:v>50.4</c:v>
                </c:pt>
                <c:pt idx="2">
                  <c:v>49.2</c:v>
                </c:pt>
                <c:pt idx="3">
                  <c:v>49.3</c:v>
                </c:pt>
                <c:pt idx="4">
                  <c:v>48</c:v>
                </c:pt>
                <c:pt idx="5">
                  <c:v>43.7</c:v>
                </c:pt>
                <c:pt idx="6">
                  <c:v>47.3</c:v>
                </c:pt>
                <c:pt idx="7">
                  <c:v>42.4</c:v>
                </c:pt>
                <c:pt idx="8">
                  <c:v>43.5</c:v>
                </c:pt>
                <c:pt idx="9">
                  <c:v>42.5</c:v>
                </c:pt>
              </c:numCache>
            </c:numRef>
          </c:val>
          <c:extLst>
            <c:ext xmlns:c16="http://schemas.microsoft.com/office/drawing/2014/chart" uri="{C3380CC4-5D6E-409C-BE32-E72D297353CC}">
              <c16:uniqueId val="{00000000-5682-4079-90FC-C56F5FBD6C6B}"/>
            </c:ext>
          </c:extLst>
        </c:ser>
        <c:ser>
          <c:idx val="1"/>
          <c:order val="1"/>
          <c:tx>
            <c:strRef>
              <c:f>Tabelle1!$C$1</c:f>
              <c:strCache>
                <c:ptCount val="1"/>
                <c:pt idx="0">
                  <c:v>Internetznutzer gesamt</c:v>
                </c:pt>
              </c:strCache>
            </c:strRef>
          </c:tx>
          <c:spPr>
            <a:solidFill>
              <a:srgbClr val="0092C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Parfüm / Düfte / Duftwasser / Aftershave</c:v>
                </c:pt>
                <c:pt idx="4">
                  <c:v>Mode</c:v>
                </c:pt>
                <c:pt idx="5">
                  <c:v>Computer, Notebooks, Tablets</c:v>
                </c:pt>
                <c:pt idx="6">
                  <c:v>Körperpflegeprodukte allgemein</c:v>
                </c:pt>
                <c:pt idx="7">
                  <c:v>PKW / Auto</c:v>
                </c:pt>
                <c:pt idx="8">
                  <c:v>Kurzreisen (max. 5 Tage)</c:v>
                </c:pt>
                <c:pt idx="9">
                  <c:v>Unterhaltungselektronik, TV und Hifi</c:v>
                </c:pt>
              </c:strCache>
            </c:strRef>
          </c:cat>
          <c:val>
            <c:numRef>
              <c:f>Tabelle1!$C$2:$C$11</c:f>
              <c:numCache>
                <c:formatCode>#,##0.0</c:formatCode>
                <c:ptCount val="10"/>
                <c:pt idx="0">
                  <c:v>62.3</c:v>
                </c:pt>
                <c:pt idx="1">
                  <c:v>56.9</c:v>
                </c:pt>
                <c:pt idx="2">
                  <c:v>52.2</c:v>
                </c:pt>
                <c:pt idx="3">
                  <c:v>51.4</c:v>
                </c:pt>
                <c:pt idx="4">
                  <c:v>51.1</c:v>
                </c:pt>
                <c:pt idx="5">
                  <c:v>50.7</c:v>
                </c:pt>
                <c:pt idx="6">
                  <c:v>49.3</c:v>
                </c:pt>
                <c:pt idx="7">
                  <c:v>46.3</c:v>
                </c:pt>
                <c:pt idx="8">
                  <c:v>46.2</c:v>
                </c:pt>
                <c:pt idx="9">
                  <c:v>46</c:v>
                </c:pt>
              </c:numCache>
            </c:numRef>
          </c:val>
          <c:extLst>
            <c:ext xmlns:c16="http://schemas.microsoft.com/office/drawing/2014/chart" uri="{C3380CC4-5D6E-409C-BE32-E72D297353CC}">
              <c16:uniqueId val="{00000000-03D5-4019-808A-4B0E8F92D61F}"/>
            </c:ext>
          </c:extLst>
        </c:ser>
        <c:dLbls>
          <c:showLegendKey val="0"/>
          <c:showVal val="0"/>
          <c:showCatName val="0"/>
          <c:showSerName val="0"/>
          <c:showPercent val="0"/>
          <c:showBubbleSize val="0"/>
        </c:dLbls>
        <c:gapWidth val="60"/>
        <c:axId val="440808320"/>
        <c:axId val="440809304"/>
      </c:barChart>
      <c:catAx>
        <c:axId val="440808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440809304"/>
        <c:crosses val="autoZero"/>
        <c:auto val="1"/>
        <c:lblAlgn val="ctr"/>
        <c:lblOffset val="100"/>
        <c:noMultiLvlLbl val="0"/>
      </c:catAx>
      <c:valAx>
        <c:axId val="440809304"/>
        <c:scaling>
          <c:orientation val="minMax"/>
          <c:max val="80"/>
        </c:scaling>
        <c:delete val="1"/>
        <c:axPos val="t"/>
        <c:numFmt formatCode="#,##0.0" sourceLinked="1"/>
        <c:majorTickMark val="none"/>
        <c:minorTickMark val="none"/>
        <c:tickLblPos val="nextTo"/>
        <c:crossAx val="440808320"/>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de-DE" b="1" dirty="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49385668764648566"/>
          <c:y val="0.1987965661158147"/>
          <c:w val="0.48774866352408291"/>
          <c:h val="0.77374459824634434"/>
        </c:manualLayout>
      </c:layout>
      <c:barChart>
        <c:barDir val="bar"/>
        <c:grouping val="clustered"/>
        <c:varyColors val="0"/>
        <c:ser>
          <c:idx val="0"/>
          <c:order val="0"/>
          <c:tx>
            <c:strRef>
              <c:f>Tabelle1!$B$1</c:f>
              <c:strCache>
                <c:ptCount val="1"/>
                <c:pt idx="0">
                  <c:v>Gesamtbevölkerung</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Größere Kaufentscheidungen werden bei uns gemeinsam mit Familie/Partner getroffen</c:v>
                </c:pt>
                <c:pt idx="1">
                  <c:v>Wenn ich mit einer Marke zufrieden, bleibe ich auch bei ihr</c:v>
                </c:pt>
                <c:pt idx="2">
                  <c:v>Wenn man bekannte Markenartikel kauft, kann man sicher sein, daß man gute Qualität bekommt</c:v>
                </c:pt>
                <c:pt idx="3">
                  <c:v>Ich probiere gern mal neue Produkte aus</c:v>
                </c:pt>
                <c:pt idx="4">
                  <c:v>Bei den meisten Beschwerden gehe ich nicht zum Arzt, sondern hole mir ein Mittel aus der Apotheke</c:v>
                </c:pt>
                <c:pt idx="5">
                  <c:v>Für gewöhnlich gehe ich mit einem Einkaufszettel einkaufen</c:v>
                </c:pt>
                <c:pt idx="6">
                  <c:v>Bei größeren Anschaffungen lese ich vorher möglichst Testberichte</c:v>
                </c:pt>
                <c:pt idx="7">
                  <c:v>Ein Markenartikel muß einfach etwas teurer sein, die Qualität ist auch besser</c:v>
                </c:pt>
                <c:pt idx="8">
                  <c:v>Ich nutze Tarifvergleichsportale im Internet, um beste Preise für Verträge rund um mein Zuhause zu finden</c:v>
                </c:pt>
              </c:strCache>
            </c:strRef>
          </c:cat>
          <c:val>
            <c:numRef>
              <c:f>Tabelle1!$B$2:$B$10</c:f>
              <c:numCache>
                <c:formatCode>#,##0.0</c:formatCode>
                <c:ptCount val="9"/>
                <c:pt idx="0">
                  <c:v>58.5</c:v>
                </c:pt>
                <c:pt idx="1">
                  <c:v>53.6</c:v>
                </c:pt>
                <c:pt idx="2">
                  <c:v>40.5</c:v>
                </c:pt>
                <c:pt idx="3">
                  <c:v>38.200000000000003</c:v>
                </c:pt>
                <c:pt idx="4">
                  <c:v>36.1</c:v>
                </c:pt>
                <c:pt idx="5">
                  <c:v>39.4</c:v>
                </c:pt>
                <c:pt idx="6">
                  <c:v>33.6</c:v>
                </c:pt>
                <c:pt idx="7">
                  <c:v>32.200000000000003</c:v>
                </c:pt>
                <c:pt idx="8">
                  <c:v>26.3</c:v>
                </c:pt>
              </c:numCache>
            </c:numRef>
          </c:val>
          <c:extLst>
            <c:ext xmlns:c16="http://schemas.microsoft.com/office/drawing/2014/chart" uri="{C3380CC4-5D6E-409C-BE32-E72D297353CC}">
              <c16:uniqueId val="{00000000-5682-4079-90FC-C56F5FBD6C6B}"/>
            </c:ext>
          </c:extLst>
        </c:ser>
        <c:ser>
          <c:idx val="1"/>
          <c:order val="1"/>
          <c:tx>
            <c:strRef>
              <c:f>Tabelle1!$C$1</c:f>
              <c:strCache>
                <c:ptCount val="1"/>
                <c:pt idx="0">
                  <c:v>Internetznutzer gesamt</c:v>
                </c:pt>
              </c:strCache>
            </c:strRef>
          </c:tx>
          <c:spPr>
            <a:solidFill>
              <a:srgbClr val="0092C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Größere Kaufentscheidungen werden bei uns gemeinsam mit Familie/Partner getroffen</c:v>
                </c:pt>
                <c:pt idx="1">
                  <c:v>Wenn ich mit einer Marke zufrieden, bleibe ich auch bei ihr</c:v>
                </c:pt>
                <c:pt idx="2">
                  <c:v>Wenn man bekannte Markenartikel kauft, kann man sicher sein, daß man gute Qualität bekommt</c:v>
                </c:pt>
                <c:pt idx="3">
                  <c:v>Ich probiere gern mal neue Produkte aus</c:v>
                </c:pt>
                <c:pt idx="4">
                  <c:v>Bei den meisten Beschwerden gehe ich nicht zum Arzt, sondern hole mir ein Mittel aus der Apotheke</c:v>
                </c:pt>
                <c:pt idx="5">
                  <c:v>Für gewöhnlich gehe ich mit einem Einkaufszettel einkaufen</c:v>
                </c:pt>
                <c:pt idx="6">
                  <c:v>Bei größeren Anschaffungen lese ich vorher möglichst Testberichte</c:v>
                </c:pt>
                <c:pt idx="7">
                  <c:v>Ein Markenartikel muß einfach etwas teurer sein, die Qualität ist auch besser</c:v>
                </c:pt>
                <c:pt idx="8">
                  <c:v>Ich nutze Tarifvergleichsportale im Internet, um beste Preise für Verträge rund um mein Zuhause zu finden</c:v>
                </c:pt>
              </c:strCache>
            </c:strRef>
          </c:cat>
          <c:val>
            <c:numRef>
              <c:f>Tabelle1!$C$2:$C$10</c:f>
              <c:numCache>
                <c:formatCode>#,##0.0</c:formatCode>
                <c:ptCount val="9"/>
                <c:pt idx="0">
                  <c:v>60.2</c:v>
                </c:pt>
                <c:pt idx="1">
                  <c:v>53</c:v>
                </c:pt>
                <c:pt idx="2">
                  <c:v>41.2</c:v>
                </c:pt>
                <c:pt idx="3">
                  <c:v>41.1</c:v>
                </c:pt>
                <c:pt idx="4">
                  <c:v>37.6</c:v>
                </c:pt>
                <c:pt idx="5">
                  <c:v>37.1</c:v>
                </c:pt>
                <c:pt idx="6">
                  <c:v>36.700000000000003</c:v>
                </c:pt>
                <c:pt idx="7">
                  <c:v>32.799999999999997</c:v>
                </c:pt>
                <c:pt idx="8">
                  <c:v>30.3</c:v>
                </c:pt>
              </c:numCache>
            </c:numRef>
          </c:val>
          <c:extLst>
            <c:ext xmlns:c16="http://schemas.microsoft.com/office/drawing/2014/chart" uri="{C3380CC4-5D6E-409C-BE32-E72D297353CC}">
              <c16:uniqueId val="{00000000-03D5-4019-808A-4B0E8F92D61F}"/>
            </c:ext>
          </c:extLst>
        </c:ser>
        <c:dLbls>
          <c:showLegendKey val="0"/>
          <c:showVal val="0"/>
          <c:showCatName val="0"/>
          <c:showSerName val="0"/>
          <c:showPercent val="0"/>
          <c:showBubbleSize val="0"/>
        </c:dLbls>
        <c:gapWidth val="60"/>
        <c:axId val="440808320"/>
        <c:axId val="440809304"/>
      </c:barChart>
      <c:catAx>
        <c:axId val="440808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440809304"/>
        <c:crosses val="autoZero"/>
        <c:auto val="1"/>
        <c:lblAlgn val="ctr"/>
        <c:lblOffset val="100"/>
        <c:noMultiLvlLbl val="0"/>
      </c:catAx>
      <c:valAx>
        <c:axId val="440809304"/>
        <c:scaling>
          <c:orientation val="minMax"/>
        </c:scaling>
        <c:delete val="1"/>
        <c:axPos val="t"/>
        <c:numFmt formatCode="#,##0.0" sourceLinked="1"/>
        <c:majorTickMark val="none"/>
        <c:minorTickMark val="none"/>
        <c:tickLblPos val="nextTo"/>
        <c:crossAx val="440808320"/>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n-US" sz="800"/>
              <a:t>Index (Onliner gesamt = 100)</a:t>
            </a:r>
          </a:p>
        </c:rich>
      </c:tx>
      <c:layout>
        <c:manualLayout>
          <c:xMode val="edge"/>
          <c:yMode val="edge"/>
          <c:x val="0.21033101939962673"/>
          <c:y val="3.2959251220000305E-2"/>
        </c:manualLayout>
      </c:layout>
      <c:overlay val="0"/>
    </c:title>
    <c:autoTitleDeleted val="0"/>
    <c:plotArea>
      <c:layout>
        <c:manualLayout>
          <c:layoutTarget val="inner"/>
          <c:xMode val="edge"/>
          <c:yMode val="edge"/>
          <c:x val="4.9168652769293227E-2"/>
          <c:y val="0.24500522938508676"/>
          <c:w val="0.91462274739981553"/>
          <c:h val="0.71421636723097714"/>
        </c:manualLayout>
      </c:layout>
      <c:scatterChart>
        <c:scatterStyle val="lineMarker"/>
        <c:varyColors val="0"/>
        <c:ser>
          <c:idx val="1"/>
          <c:order val="0"/>
          <c:tx>
            <c:strRef>
              <c:f>Tabelle1!$A$1</c:f>
              <c:strCache>
                <c:ptCount val="1"/>
                <c:pt idx="0">
                  <c:v>16 - 29 Jahre</c:v>
                </c:pt>
              </c:strCache>
            </c:strRef>
          </c:tx>
          <c:spPr>
            <a:ln>
              <a:solidFill>
                <a:srgbClr val="00ADE4">
                  <a:alpha val="67000"/>
                </a:srgbClr>
              </a:solidFill>
            </a:ln>
          </c:spPr>
          <c:marker>
            <c:symbol val="circle"/>
            <c:size val="7"/>
            <c:spPr>
              <a:solidFill>
                <a:srgbClr val="00ADE4"/>
              </a:solidFill>
              <a:ln>
                <a:noFill/>
              </a:ln>
            </c:spPr>
          </c:marker>
          <c:dLbls>
            <c:dLbl>
              <c:idx val="3"/>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48-4B9C-A242-9E43BD3907F1}"/>
                </c:ext>
              </c:extLst>
            </c:dLbl>
            <c:dLbl>
              <c:idx val="4"/>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048-4B9C-A242-9E43BD3907F1}"/>
                </c:ext>
              </c:extLst>
            </c:dLbl>
            <c:dLbl>
              <c:idx val="5"/>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C7-4126-88FE-BE686F9A97B0}"/>
                </c:ext>
              </c:extLst>
            </c:dLbl>
            <c:dLbl>
              <c:idx val="6"/>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7-4126-88FE-BE686F9A97B0}"/>
                </c:ext>
              </c:extLst>
            </c:dLbl>
            <c:dLbl>
              <c:idx val="7"/>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48-4B9C-A242-9E43BD3907F1}"/>
                </c:ext>
              </c:extLst>
            </c:dLbl>
            <c:dLbl>
              <c:idx val="8"/>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048-4B9C-A242-9E43BD3907F1}"/>
                </c:ext>
              </c:extLst>
            </c:dLbl>
            <c:spPr>
              <a:noFill/>
              <a:ln>
                <a:noFill/>
              </a:ln>
              <a:effectLst/>
            </c:spPr>
            <c:txPr>
              <a:bodyPr wrap="square" lIns="38100" tIns="19050" rIns="38100" bIns="19050" anchor="ctr">
                <a:spAutoFit/>
              </a:bodyPr>
              <a:lstStyle/>
              <a:p>
                <a:pPr>
                  <a:defRPr sz="700"/>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175</c:v>
                </c:pt>
                <c:pt idx="1">
                  <c:v>161</c:v>
                </c:pt>
                <c:pt idx="2">
                  <c:v>150</c:v>
                </c:pt>
                <c:pt idx="3">
                  <c:v>109</c:v>
                </c:pt>
                <c:pt idx="4">
                  <c:v>104</c:v>
                </c:pt>
                <c:pt idx="5">
                  <c:v>96</c:v>
                </c:pt>
                <c:pt idx="6">
                  <c:v>61</c:v>
                </c:pt>
                <c:pt idx="7">
                  <c:v>82</c:v>
                </c:pt>
                <c:pt idx="8">
                  <c:v>80</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C048-4B9C-A242-9E43BD3907F1}"/>
            </c:ext>
          </c:extLst>
        </c:ser>
        <c:ser>
          <c:idx val="2"/>
          <c:order val="1"/>
          <c:tx>
            <c:strRef>
              <c:f>Tabelle1!$B$1</c:f>
              <c:strCache>
                <c:ptCount val="1"/>
                <c:pt idx="0">
                  <c:v>30 - 49 Jahre</c:v>
                </c:pt>
              </c:strCache>
            </c:strRef>
          </c:tx>
          <c:spPr>
            <a:ln>
              <a:solidFill>
                <a:srgbClr val="F3C116"/>
              </a:solidFill>
            </a:ln>
          </c:spPr>
          <c:marker>
            <c:symbol val="square"/>
            <c:size val="7"/>
            <c:spPr>
              <a:solidFill>
                <a:srgbClr val="F3C116"/>
              </a:solidFill>
              <a:ln>
                <a:noFill/>
              </a:ln>
            </c:spPr>
          </c:marker>
          <c:dLbls>
            <c:spPr>
              <a:noFill/>
              <a:ln>
                <a:noFill/>
              </a:ln>
              <a:effectLst/>
            </c:spPr>
            <c:txPr>
              <a:bodyPr wrap="square" lIns="38100" tIns="19050" rIns="38100" bIns="19050" anchor="ctr">
                <a:spAutoFit/>
              </a:bodyPr>
              <a:lstStyle/>
              <a:p>
                <a:pPr>
                  <a:defRPr sz="700"/>
                </a:pPr>
                <a:endParaRPr lang="de-DE"/>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101</c:v>
                </c:pt>
                <c:pt idx="1">
                  <c:v>106</c:v>
                </c:pt>
                <c:pt idx="2">
                  <c:v>99</c:v>
                </c:pt>
                <c:pt idx="3">
                  <c:v>120</c:v>
                </c:pt>
                <c:pt idx="4">
                  <c:v>114</c:v>
                </c:pt>
                <c:pt idx="5">
                  <c:v>113</c:v>
                </c:pt>
                <c:pt idx="6">
                  <c:v>98</c:v>
                </c:pt>
                <c:pt idx="7">
                  <c:v>98</c:v>
                </c:pt>
                <c:pt idx="8">
                  <c:v>102</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3-C048-4B9C-A242-9E43BD3907F1}"/>
            </c:ext>
          </c:extLst>
        </c:ser>
        <c:ser>
          <c:idx val="0"/>
          <c:order val="2"/>
          <c:tx>
            <c:strRef>
              <c:f>Tabelle1!$C$1</c:f>
              <c:strCache>
                <c:ptCount val="1"/>
                <c:pt idx="0">
                  <c:v>50 Jahre und älter</c:v>
                </c:pt>
              </c:strCache>
            </c:strRef>
          </c:tx>
          <c:spPr>
            <a:ln>
              <a:solidFill>
                <a:srgbClr val="0092C7"/>
              </a:solidFill>
            </a:ln>
          </c:spPr>
          <c:marker>
            <c:symbol val="triangle"/>
            <c:size val="7"/>
            <c:spPr>
              <a:solidFill>
                <a:srgbClr val="0092C7"/>
              </a:solidFill>
              <a:ln>
                <a:noFill/>
              </a:ln>
            </c:spPr>
          </c:marker>
          <c:dLbls>
            <c:dLbl>
              <c:idx val="6"/>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48-4B9C-A242-9E43BD3907F1}"/>
                </c:ext>
              </c:extLst>
            </c:dLbl>
            <c:dLbl>
              <c:idx val="7"/>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48-4B9C-A242-9E43BD3907F1}"/>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C7-4126-88FE-BE686F9A97B0}"/>
                </c:ext>
              </c:extLst>
            </c:dLbl>
            <c:spPr>
              <a:noFill/>
              <a:ln>
                <a:noFill/>
              </a:ln>
              <a:effectLst/>
            </c:spPr>
            <c:txPr>
              <a:bodyPr wrap="square" lIns="38100" tIns="19050" rIns="38100" bIns="19050" anchor="ctr">
                <a:spAutoFit/>
              </a:bodyPr>
              <a:lstStyle/>
              <a:p>
                <a:pPr>
                  <a:defRPr sz="700"/>
                </a:pPr>
                <a:endParaRPr lang="de-D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59</c:v>
                </c:pt>
                <c:pt idx="1">
                  <c:v>63</c:v>
                </c:pt>
                <c:pt idx="2">
                  <c:v>74</c:v>
                </c:pt>
                <c:pt idx="3">
                  <c:v>79</c:v>
                </c:pt>
                <c:pt idx="4">
                  <c:v>86</c:v>
                </c:pt>
                <c:pt idx="5">
                  <c:v>92</c:v>
                </c:pt>
                <c:pt idx="6">
                  <c:v>122</c:v>
                </c:pt>
                <c:pt idx="7">
                  <c:v>111</c:v>
                </c:pt>
                <c:pt idx="8">
                  <c:v>109</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B-C048-4B9C-A242-9E43BD3907F1}"/>
            </c:ext>
          </c:extLst>
        </c:ser>
        <c:dLbls>
          <c:showLegendKey val="0"/>
          <c:showVal val="0"/>
          <c:showCatName val="0"/>
          <c:showSerName val="0"/>
          <c:showPercent val="0"/>
          <c:showBubbleSize val="0"/>
        </c:dLbls>
        <c:axId val="137646848"/>
        <c:axId val="137648384"/>
      </c:scatterChart>
      <c:valAx>
        <c:axId val="137646848"/>
        <c:scaling>
          <c:orientation val="minMax"/>
          <c:min val="40"/>
        </c:scaling>
        <c:delete val="1"/>
        <c:axPos val="t"/>
        <c:numFmt formatCode="General" sourceLinked="1"/>
        <c:majorTickMark val="none"/>
        <c:minorTickMark val="none"/>
        <c:tickLblPos val="none"/>
        <c:crossAx val="137648384"/>
        <c:crosses val="autoZero"/>
        <c:crossBetween val="midCat"/>
        <c:majorUnit val="10"/>
      </c:valAx>
      <c:valAx>
        <c:axId val="137648384"/>
        <c:scaling>
          <c:orientation val="maxMin"/>
          <c:max val="9"/>
          <c:min val="1"/>
        </c:scaling>
        <c:delete val="0"/>
        <c:axPos val="l"/>
        <c:numFmt formatCode="General" sourceLinked="1"/>
        <c:majorTickMark val="none"/>
        <c:minorTickMark val="none"/>
        <c:tickLblPos val="none"/>
        <c:spPr>
          <a:ln w="15875"/>
        </c:spPr>
        <c:crossAx val="137646848"/>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sz="700"/>
          </a:pPr>
          <a:endParaRPr lang="de-DE"/>
        </a:p>
      </c:txPr>
    </c:legend>
    <c:plotVisOnly val="1"/>
    <c:dispBlanksAs val="gap"/>
    <c:showDLblsOverMax val="0"/>
  </c:chart>
  <c:spPr>
    <a:noFill/>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de-DE" sz="1000" dirty="0"/>
              <a:t>Im Internet informiert (in %)</a:t>
            </a:r>
          </a:p>
        </c:rich>
      </c:tx>
      <c:overlay val="0"/>
    </c:title>
    <c:autoTitleDeleted val="0"/>
    <c:plotArea>
      <c:layout>
        <c:manualLayout>
          <c:layoutTarget val="inner"/>
          <c:xMode val="edge"/>
          <c:yMode val="edge"/>
          <c:x val="0.36642087799225764"/>
          <c:y val="0.12606242554561906"/>
          <c:w val="0.60356661311984827"/>
          <c:h val="0.87393757445438092"/>
        </c:manualLayout>
      </c:layout>
      <c:barChart>
        <c:barDir val="bar"/>
        <c:grouping val="clustered"/>
        <c:varyColors val="0"/>
        <c:ser>
          <c:idx val="0"/>
          <c:order val="0"/>
          <c:tx>
            <c:strRef>
              <c:f>Tabelle1!$B$1</c:f>
              <c:strCache>
                <c:ptCount val="1"/>
                <c:pt idx="0">
                  <c:v>digitale Nutzer</c:v>
                </c:pt>
              </c:strCache>
            </c:strRef>
          </c:tx>
          <c:spPr>
            <a:solidFill>
              <a:srgbClr val="0092C6"/>
            </a:solidFill>
            <a:ln>
              <a:noFill/>
            </a:ln>
          </c:spPr>
          <c:invertIfNegative val="0"/>
          <c:dLbls>
            <c:numFmt formatCode="#,##0.0" sourceLinked="0"/>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Veranstaltungen (z.B. Konzertkarten, Kinokarten)</c:v>
                </c:pt>
                <c:pt idx="3">
                  <c:v>Handys / Smartphones</c:v>
                </c:pt>
                <c:pt idx="4">
                  <c:v>Reisen, Pauschalreisen</c:v>
                </c:pt>
                <c:pt idx="5">
                  <c:v>Bücher</c:v>
                </c:pt>
                <c:pt idx="6">
                  <c:v>Reisebestandteile (Flüge, Hotels, Zugtickets)</c:v>
                </c:pt>
                <c:pt idx="7">
                  <c:v>Autos</c:v>
                </c:pt>
                <c:pt idx="8">
                  <c:v>DVDs</c:v>
                </c:pt>
                <c:pt idx="9">
                  <c:v>Unterhaltungselektronik (z.B. TV- oder Hifi-Geräte)</c:v>
                </c:pt>
                <c:pt idx="10">
                  <c:v>…</c:v>
                </c:pt>
              </c:strCache>
            </c:strRef>
          </c:cat>
          <c:val>
            <c:numRef>
              <c:f>Tabelle1!$B$2:$B$12</c:f>
              <c:numCache>
                <c:formatCode>General</c:formatCode>
                <c:ptCount val="11"/>
                <c:pt idx="0">
                  <c:v>56.7</c:v>
                </c:pt>
                <c:pt idx="1">
                  <c:v>51.3</c:v>
                </c:pt>
                <c:pt idx="2">
                  <c:v>51.2</c:v>
                </c:pt>
                <c:pt idx="3">
                  <c:v>48.6</c:v>
                </c:pt>
                <c:pt idx="4">
                  <c:v>44.3</c:v>
                </c:pt>
                <c:pt idx="5">
                  <c:v>40.5</c:v>
                </c:pt>
                <c:pt idx="6">
                  <c:v>40.1</c:v>
                </c:pt>
                <c:pt idx="7">
                  <c:v>38.200000000000003</c:v>
                </c:pt>
                <c:pt idx="8">
                  <c:v>36.299999999999997</c:v>
                </c:pt>
                <c:pt idx="9">
                  <c:v>36.200000000000003</c:v>
                </c:pt>
              </c:numCache>
            </c:numRef>
          </c:val>
          <c:extLst>
            <c:ext xmlns:c16="http://schemas.microsoft.com/office/drawing/2014/chart" uri="{C3380CC4-5D6E-409C-BE32-E72D297353CC}">
              <c16:uniqueId val="{00000000-5FE8-4D75-AE46-612F5636F285}"/>
            </c:ext>
          </c:extLst>
        </c:ser>
        <c:dLbls>
          <c:showLegendKey val="0"/>
          <c:showVal val="0"/>
          <c:showCatName val="0"/>
          <c:showSerName val="0"/>
          <c:showPercent val="0"/>
          <c:showBubbleSize val="0"/>
        </c:dLbls>
        <c:gapWidth val="50"/>
        <c:axId val="123275520"/>
        <c:axId val="123306368"/>
      </c:barChart>
      <c:catAx>
        <c:axId val="123275520"/>
        <c:scaling>
          <c:orientation val="maxMin"/>
        </c:scaling>
        <c:delete val="0"/>
        <c:axPos val="l"/>
        <c:numFmt formatCode="General" sourceLinked="1"/>
        <c:majorTickMark val="none"/>
        <c:minorTickMark val="none"/>
        <c:tickLblPos val="nextTo"/>
        <c:spPr>
          <a:ln>
            <a:solidFill>
              <a:schemeClr val="accent1"/>
            </a:solidFill>
          </a:ln>
        </c:spPr>
        <c:txPr>
          <a:bodyPr/>
          <a:lstStyle/>
          <a:p>
            <a:pPr>
              <a:defRPr sz="900"/>
            </a:pPr>
            <a:endParaRPr lang="de-DE"/>
          </a:p>
        </c:txPr>
        <c:crossAx val="123306368"/>
        <c:crosses val="autoZero"/>
        <c:auto val="1"/>
        <c:lblAlgn val="ctr"/>
        <c:lblOffset val="100"/>
        <c:noMultiLvlLbl val="0"/>
      </c:catAx>
      <c:valAx>
        <c:axId val="123306368"/>
        <c:scaling>
          <c:orientation val="minMax"/>
          <c:max val="65"/>
        </c:scaling>
        <c:delete val="1"/>
        <c:axPos val="t"/>
        <c:numFmt formatCode="General" sourceLinked="1"/>
        <c:majorTickMark val="out"/>
        <c:minorTickMark val="none"/>
        <c:tickLblPos val="nextTo"/>
        <c:crossAx val="123275520"/>
        <c:crosses val="autoZero"/>
        <c:crossBetween val="between"/>
      </c:valAx>
    </c:plotArea>
    <c:plotVisOnly val="1"/>
    <c:dispBlanksAs val="gap"/>
    <c:showDLblsOverMax val="0"/>
  </c:chart>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790762771168649E-2"/>
          <c:y val="0.10599041985335052"/>
          <c:w val="0.93841847445766269"/>
          <c:h val="0.87132445973986539"/>
        </c:manualLayout>
      </c:layout>
      <c:barChart>
        <c:barDir val="bar"/>
        <c:grouping val="clustered"/>
        <c:varyColors val="0"/>
        <c:ser>
          <c:idx val="0"/>
          <c:order val="0"/>
          <c:tx>
            <c:strRef>
              <c:f>Tabelle1!$B$1</c:f>
              <c:strCache>
                <c:ptCount val="1"/>
                <c:pt idx="0">
                  <c:v>Online-Info und -Kauf</c:v>
                </c:pt>
              </c:strCache>
            </c:strRef>
          </c:tx>
          <c:spPr>
            <a:solidFill>
              <a:srgbClr val="00ADE4">
                <a:alpha val="40000"/>
              </a:srgbClr>
            </a:solidFill>
            <a:ln>
              <a:noFill/>
            </a:ln>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Computerspiele</c:v>
                </c:pt>
                <c:pt idx="7">
                  <c:v>Erotikartikel</c:v>
                </c:pt>
                <c:pt idx="8">
                  <c:v>Sportartikel</c:v>
                </c:pt>
                <c:pt idx="9">
                  <c:v>Reisebestandteile (Flüge, Hotels, Zugtickets)</c:v>
                </c:pt>
                <c:pt idx="10">
                  <c:v>…</c:v>
                </c:pt>
              </c:strCache>
            </c:strRef>
          </c:cat>
          <c:val>
            <c:numRef>
              <c:f>Tabelle1!$B$2:$B$12</c:f>
              <c:numCache>
                <c:formatCode>0.0</c:formatCode>
                <c:ptCount val="11"/>
                <c:pt idx="0">
                  <c:v>41.4</c:v>
                </c:pt>
                <c:pt idx="1">
                  <c:v>34.9</c:v>
                </c:pt>
                <c:pt idx="2">
                  <c:v>26.9</c:v>
                </c:pt>
                <c:pt idx="3">
                  <c:v>32.6</c:v>
                </c:pt>
                <c:pt idx="4">
                  <c:v>20.9</c:v>
                </c:pt>
                <c:pt idx="5">
                  <c:v>22</c:v>
                </c:pt>
                <c:pt idx="6">
                  <c:v>12.3</c:v>
                </c:pt>
                <c:pt idx="7">
                  <c:v>6.6</c:v>
                </c:pt>
                <c:pt idx="8">
                  <c:v>14.3</c:v>
                </c:pt>
                <c:pt idx="9">
                  <c:v>20.2</c:v>
                </c:pt>
              </c:numCache>
            </c:numRef>
          </c:val>
          <c:extLst>
            <c:ext xmlns:c16="http://schemas.microsoft.com/office/drawing/2014/chart" uri="{C3380CC4-5D6E-409C-BE32-E72D297353CC}">
              <c16:uniqueId val="{00000000-16BC-47EF-9D5D-1FBFDDF2D8D0}"/>
            </c:ext>
          </c:extLst>
        </c:ser>
        <c:ser>
          <c:idx val="1"/>
          <c:order val="1"/>
          <c:tx>
            <c:strRef>
              <c:f>Tabelle1!$C$1</c:f>
              <c:strCache>
                <c:ptCount val="1"/>
                <c:pt idx="0">
                  <c:v>Online-Info</c:v>
                </c:pt>
              </c:strCache>
            </c:strRef>
          </c:tx>
          <c:spPr>
            <a:solidFill>
              <a:srgbClr val="00ADE4"/>
            </a:solidFill>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Computerspiele</c:v>
                </c:pt>
                <c:pt idx="7">
                  <c:v>Erotikartikel</c:v>
                </c:pt>
                <c:pt idx="8">
                  <c:v>Sportartikel</c:v>
                </c:pt>
                <c:pt idx="9">
                  <c:v>Reisebestandteile (Flüge, Hotels, Zugtickets)</c:v>
                </c:pt>
                <c:pt idx="10">
                  <c:v>…</c:v>
                </c:pt>
              </c:strCache>
            </c:strRef>
          </c:cat>
          <c:val>
            <c:numRef>
              <c:f>Tabelle1!$C$2:$C$12</c:f>
              <c:numCache>
                <c:formatCode>0.0</c:formatCode>
                <c:ptCount val="11"/>
                <c:pt idx="0">
                  <c:v>56.7</c:v>
                </c:pt>
                <c:pt idx="1">
                  <c:v>51.3</c:v>
                </c:pt>
                <c:pt idx="2">
                  <c:v>40.5</c:v>
                </c:pt>
                <c:pt idx="3">
                  <c:v>51.2</c:v>
                </c:pt>
                <c:pt idx="4">
                  <c:v>33.5</c:v>
                </c:pt>
                <c:pt idx="5">
                  <c:v>36.299999999999997</c:v>
                </c:pt>
                <c:pt idx="6">
                  <c:v>22.2</c:v>
                </c:pt>
                <c:pt idx="7">
                  <c:v>12.7</c:v>
                </c:pt>
                <c:pt idx="8">
                  <c:v>27.8</c:v>
                </c:pt>
                <c:pt idx="9">
                  <c:v>40.1</c:v>
                </c:pt>
              </c:numCache>
            </c:numRef>
          </c:val>
          <c:extLst>
            <c:ext xmlns:c16="http://schemas.microsoft.com/office/drawing/2014/chart" uri="{C3380CC4-5D6E-409C-BE32-E72D297353CC}">
              <c16:uniqueId val="{00000001-16BC-47EF-9D5D-1FBFDDF2D8D0}"/>
            </c:ext>
          </c:extLst>
        </c:ser>
        <c:dLbls>
          <c:showLegendKey val="0"/>
          <c:showVal val="0"/>
          <c:showCatName val="0"/>
          <c:showSerName val="0"/>
          <c:showPercent val="0"/>
          <c:showBubbleSize val="0"/>
        </c:dLbls>
        <c:gapWidth val="50"/>
        <c:axId val="73913472"/>
        <c:axId val="73915008"/>
      </c:barChart>
      <c:catAx>
        <c:axId val="73913472"/>
        <c:scaling>
          <c:orientation val="maxMin"/>
        </c:scaling>
        <c:delete val="0"/>
        <c:axPos val="l"/>
        <c:numFmt formatCode="General" sourceLinked="0"/>
        <c:majorTickMark val="none"/>
        <c:minorTickMark val="none"/>
        <c:tickLblPos val="none"/>
        <c:spPr>
          <a:ln>
            <a:solidFill>
              <a:srgbClr val="00ADE4"/>
            </a:solidFill>
          </a:ln>
        </c:spPr>
        <c:crossAx val="73915008"/>
        <c:crosses val="autoZero"/>
        <c:auto val="1"/>
        <c:lblAlgn val="ctr"/>
        <c:lblOffset val="100"/>
        <c:noMultiLvlLbl val="0"/>
      </c:catAx>
      <c:valAx>
        <c:axId val="73915008"/>
        <c:scaling>
          <c:orientation val="minMax"/>
        </c:scaling>
        <c:delete val="1"/>
        <c:axPos val="t"/>
        <c:numFmt formatCode="0.0" sourceLinked="1"/>
        <c:majorTickMark val="out"/>
        <c:minorTickMark val="none"/>
        <c:tickLblPos val="nextTo"/>
        <c:crossAx val="73913472"/>
        <c:crosses val="autoZero"/>
        <c:crossBetween val="between"/>
      </c:valAx>
    </c:plotArea>
    <c:legend>
      <c:legendPos val="t"/>
      <c:overlay val="0"/>
      <c:txPr>
        <a:bodyPr/>
        <a:lstStyle/>
        <a:p>
          <a:pPr>
            <a:defRPr sz="1000"/>
          </a:pPr>
          <a:endParaRPr lang="de-DE"/>
        </a:p>
      </c:txPr>
    </c:legend>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032794" cy="434340"/>
          </a:xfrm>
          <a:prstGeom prst="rect">
            <a:avLst/>
          </a:prstGeom>
        </p:spPr>
        <p:txBody>
          <a:bodyPr vert="horz" lIns="77658" tIns="38828" rIns="77658" bIns="38828" rtlCol="0"/>
          <a:lstStyle>
            <a:lvl1pPr algn="l">
              <a:defRPr sz="1000"/>
            </a:lvl1pPr>
          </a:lstStyle>
          <a:p>
            <a:endParaRPr lang="en-US"/>
          </a:p>
        </p:txBody>
      </p:sp>
      <p:sp>
        <p:nvSpPr>
          <p:cNvPr id="3" name="Date Placeholder 2"/>
          <p:cNvSpPr>
            <a:spLocks noGrp="1"/>
          </p:cNvSpPr>
          <p:nvPr>
            <p:ph type="dt" sz="quarter" idx="1"/>
          </p:nvPr>
        </p:nvSpPr>
        <p:spPr>
          <a:xfrm>
            <a:off x="2657184" y="1"/>
            <a:ext cx="2032794" cy="434340"/>
          </a:xfrm>
          <a:prstGeom prst="rect">
            <a:avLst/>
          </a:prstGeom>
        </p:spPr>
        <p:txBody>
          <a:bodyPr vert="horz" lIns="77658" tIns="38828" rIns="77658" bIns="38828" rtlCol="0"/>
          <a:lstStyle>
            <a:lvl1pPr algn="r">
              <a:defRPr sz="1000"/>
            </a:lvl1pPr>
          </a:lstStyle>
          <a:p>
            <a:fld id="{592EE97B-F018-5743-9A9D-71B362E724AB}" type="datetime1">
              <a:rPr lang="de-DE" smtClean="0"/>
              <a:t>03.01.2019</a:t>
            </a:fld>
            <a:endParaRPr lang="en-US"/>
          </a:p>
        </p:txBody>
      </p:sp>
      <p:sp>
        <p:nvSpPr>
          <p:cNvPr id="4" name="Footer Placeholder 3"/>
          <p:cNvSpPr>
            <a:spLocks noGrp="1"/>
          </p:cNvSpPr>
          <p:nvPr>
            <p:ph type="ftr" sz="quarter" idx="2"/>
          </p:nvPr>
        </p:nvSpPr>
        <p:spPr>
          <a:xfrm>
            <a:off x="0" y="8250955"/>
            <a:ext cx="2032794" cy="434340"/>
          </a:xfrm>
          <a:prstGeom prst="rect">
            <a:avLst/>
          </a:prstGeom>
        </p:spPr>
        <p:txBody>
          <a:bodyPr vert="horz" lIns="77658" tIns="38828" rIns="77658" bIns="38828" rtlCol="0" anchor="b"/>
          <a:lstStyle>
            <a:lvl1pPr algn="l">
              <a:defRPr sz="1000"/>
            </a:lvl1pPr>
          </a:lstStyle>
          <a:p>
            <a:endParaRPr lang="en-US"/>
          </a:p>
        </p:txBody>
      </p:sp>
      <p:sp>
        <p:nvSpPr>
          <p:cNvPr id="5" name="Slide Number Placeholder 4"/>
          <p:cNvSpPr>
            <a:spLocks noGrp="1"/>
          </p:cNvSpPr>
          <p:nvPr>
            <p:ph type="sldNum" sz="quarter" idx="3"/>
          </p:nvPr>
        </p:nvSpPr>
        <p:spPr>
          <a:xfrm>
            <a:off x="2657184" y="8250955"/>
            <a:ext cx="2032794" cy="434340"/>
          </a:xfrm>
          <a:prstGeom prst="rect">
            <a:avLst/>
          </a:prstGeom>
        </p:spPr>
        <p:txBody>
          <a:bodyPr vert="horz" lIns="77658" tIns="38828" rIns="77658" bIns="38828" rtlCol="0" anchor="b"/>
          <a:lstStyle>
            <a:lvl1pPr algn="r">
              <a:defRPr sz="1000"/>
            </a:lvl1pPr>
          </a:lstStyle>
          <a:p>
            <a:fld id="{79B38830-CFA2-2C4B-BB4B-9D93674C991A}" type="slidenum">
              <a:rPr lang="en-US" smtClean="0"/>
              <a:t>‹Nr.›</a:t>
            </a:fld>
            <a:endParaRPr lang="en-US"/>
          </a:p>
        </p:txBody>
      </p:sp>
    </p:spTree>
    <p:extLst>
      <p:ext uri="{BB962C8B-B14F-4D97-AF65-F5344CB8AC3E}">
        <p14:creationId xmlns:p14="http://schemas.microsoft.com/office/powerpoint/2010/main" val="16004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032794" cy="434340"/>
          </a:xfrm>
          <a:prstGeom prst="rect">
            <a:avLst/>
          </a:prstGeom>
        </p:spPr>
        <p:txBody>
          <a:bodyPr vert="horz" lIns="77658" tIns="38828" rIns="77658" bIns="38828" rtlCol="0"/>
          <a:lstStyle>
            <a:lvl1pPr algn="l">
              <a:defRPr sz="1000"/>
            </a:lvl1pPr>
          </a:lstStyle>
          <a:p>
            <a:endParaRPr lang="en-US"/>
          </a:p>
        </p:txBody>
      </p:sp>
      <p:sp>
        <p:nvSpPr>
          <p:cNvPr id="3" name="Date Placeholder 2"/>
          <p:cNvSpPr>
            <a:spLocks noGrp="1"/>
          </p:cNvSpPr>
          <p:nvPr>
            <p:ph type="dt" idx="1"/>
          </p:nvPr>
        </p:nvSpPr>
        <p:spPr>
          <a:xfrm>
            <a:off x="2657184" y="1"/>
            <a:ext cx="2032794" cy="434340"/>
          </a:xfrm>
          <a:prstGeom prst="rect">
            <a:avLst/>
          </a:prstGeom>
        </p:spPr>
        <p:txBody>
          <a:bodyPr vert="horz" lIns="77658" tIns="38828" rIns="77658" bIns="38828" rtlCol="0"/>
          <a:lstStyle>
            <a:lvl1pPr algn="r">
              <a:defRPr sz="1000"/>
            </a:lvl1pPr>
          </a:lstStyle>
          <a:p>
            <a:fld id="{A74FF5A3-28AB-CE46-82E5-ECC31ACCB9B1}" type="datetime1">
              <a:rPr lang="de-DE" smtClean="0"/>
              <a:t>03.01.2019</a:t>
            </a:fld>
            <a:endParaRPr lang="en-US"/>
          </a:p>
        </p:txBody>
      </p:sp>
      <p:sp>
        <p:nvSpPr>
          <p:cNvPr id="4" name="Slide Image Placeholder 3"/>
          <p:cNvSpPr>
            <a:spLocks noGrp="1" noRot="1" noChangeAspect="1"/>
          </p:cNvSpPr>
          <p:nvPr>
            <p:ph type="sldImg" idx="2"/>
          </p:nvPr>
        </p:nvSpPr>
        <p:spPr>
          <a:xfrm>
            <a:off x="-550863" y="650875"/>
            <a:ext cx="5792788" cy="3259138"/>
          </a:xfrm>
          <a:prstGeom prst="rect">
            <a:avLst/>
          </a:prstGeom>
          <a:noFill/>
          <a:ln w="12700">
            <a:solidFill>
              <a:prstClr val="black"/>
            </a:solidFill>
          </a:ln>
        </p:spPr>
        <p:txBody>
          <a:bodyPr vert="horz" lIns="77658" tIns="38828" rIns="77658" bIns="38828" rtlCol="0" anchor="ctr"/>
          <a:lstStyle/>
          <a:p>
            <a:endParaRPr lang="en-US"/>
          </a:p>
        </p:txBody>
      </p:sp>
      <p:sp>
        <p:nvSpPr>
          <p:cNvPr id="5" name="Notes Placeholder 4"/>
          <p:cNvSpPr>
            <a:spLocks noGrp="1"/>
          </p:cNvSpPr>
          <p:nvPr>
            <p:ph type="body" sz="quarter" idx="3"/>
          </p:nvPr>
        </p:nvSpPr>
        <p:spPr>
          <a:xfrm>
            <a:off x="469107" y="4126230"/>
            <a:ext cx="3752850" cy="3909060"/>
          </a:xfrm>
          <a:prstGeom prst="rect">
            <a:avLst/>
          </a:prstGeom>
        </p:spPr>
        <p:txBody>
          <a:bodyPr vert="horz" lIns="77658" tIns="38828" rIns="77658" bIns="38828"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8250955"/>
            <a:ext cx="2032794" cy="434340"/>
          </a:xfrm>
          <a:prstGeom prst="rect">
            <a:avLst/>
          </a:prstGeom>
        </p:spPr>
        <p:txBody>
          <a:bodyPr vert="horz" lIns="77658" tIns="38828" rIns="77658" bIns="38828" rtlCol="0" anchor="b"/>
          <a:lstStyle>
            <a:lvl1pPr algn="l">
              <a:defRPr sz="1000"/>
            </a:lvl1pPr>
          </a:lstStyle>
          <a:p>
            <a:endParaRPr lang="en-US"/>
          </a:p>
        </p:txBody>
      </p:sp>
      <p:sp>
        <p:nvSpPr>
          <p:cNvPr id="7" name="Slide Number Placeholder 6"/>
          <p:cNvSpPr>
            <a:spLocks noGrp="1"/>
          </p:cNvSpPr>
          <p:nvPr>
            <p:ph type="sldNum" sz="quarter" idx="5"/>
          </p:nvPr>
        </p:nvSpPr>
        <p:spPr>
          <a:xfrm>
            <a:off x="2657184" y="8250955"/>
            <a:ext cx="2032794" cy="434340"/>
          </a:xfrm>
          <a:prstGeom prst="rect">
            <a:avLst/>
          </a:prstGeom>
        </p:spPr>
        <p:txBody>
          <a:bodyPr vert="horz" lIns="77658" tIns="38828" rIns="77658" bIns="38828" rtlCol="0" anchor="b"/>
          <a:lstStyle>
            <a:lvl1pPr algn="r">
              <a:defRPr sz="1000"/>
            </a:lvl1pPr>
          </a:lstStyle>
          <a:p>
            <a:fld id="{BF5ADC75-2138-8D47-8D31-5C06E1339AE8}" type="slidenum">
              <a:rPr lang="en-US" smtClean="0"/>
              <a:t>‹Nr.›</a:t>
            </a:fld>
            <a:endParaRPr lang="en-US"/>
          </a:p>
        </p:txBody>
      </p:sp>
    </p:spTree>
    <p:extLst>
      <p:ext uri="{BB962C8B-B14F-4D97-AF65-F5344CB8AC3E}">
        <p14:creationId xmlns:p14="http://schemas.microsoft.com/office/powerpoint/2010/main" val="2789962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athepower.com/kreis.ph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Gesamt: Durchmesser = 7,7 =&gt; Flächeninhalt = 46,566</a:t>
            </a:r>
          </a:p>
          <a:p>
            <a:r>
              <a:rPr lang="de-DE" sz="800" dirty="0"/>
              <a:t>Onliner: Anteil 85,3% -&gt; Flächeninhalt = 46,566 x 0,853 = 39,72 =&gt; Durchmesser = 7,112</a:t>
            </a:r>
          </a:p>
          <a:p>
            <a:endParaRPr lang="de-DE" sz="800" dirty="0"/>
          </a:p>
          <a:p>
            <a:r>
              <a:rPr lang="de-DE" sz="800" dirty="0"/>
              <a:t>Radius = Wurzel aus (Fläche / </a:t>
            </a:r>
            <a:r>
              <a:rPr lang="de-DE" sz="800" dirty="0" err="1"/>
              <a:t>pi</a:t>
            </a:r>
            <a:r>
              <a:rPr lang="de-DE" sz="800" dirty="0"/>
              <a:t>)</a:t>
            </a:r>
          </a:p>
          <a:p>
            <a:r>
              <a:rPr lang="de-DE" sz="800" dirty="0"/>
              <a:t>Durchmesser = Radius x 2</a:t>
            </a:r>
          </a:p>
          <a:p>
            <a:endParaRPr lang="de-DE" sz="800" dirty="0"/>
          </a:p>
          <a:p>
            <a:pPr defTabSz="387973"/>
            <a:r>
              <a:rPr lang="de-DE" sz="800" dirty="0"/>
              <a:t>Radius = Durchmesser / 2</a:t>
            </a:r>
          </a:p>
          <a:p>
            <a:r>
              <a:rPr lang="de-DE" sz="800" dirty="0"/>
              <a:t>Flächeninhalt = </a:t>
            </a:r>
            <a:r>
              <a:rPr lang="de-DE" sz="800" dirty="0" err="1"/>
              <a:t>pi</a:t>
            </a:r>
            <a:r>
              <a:rPr lang="de-DE" sz="800" dirty="0"/>
              <a:t> x Radius</a:t>
            </a:r>
            <a:r>
              <a:rPr lang="de-DE" sz="800" baseline="30000" dirty="0"/>
              <a:t>2</a:t>
            </a:r>
            <a:r>
              <a:rPr lang="de-DE" sz="800" dirty="0"/>
              <a:t> </a:t>
            </a:r>
          </a:p>
          <a:p>
            <a:endParaRPr lang="de-DE" sz="800" dirty="0"/>
          </a:p>
          <a:p>
            <a:r>
              <a:rPr lang="de-DE" sz="800" dirty="0"/>
              <a:t>Pi = 3.14159265359</a:t>
            </a:r>
          </a:p>
          <a:p>
            <a:endParaRPr lang="de-DE" sz="800" dirty="0"/>
          </a:p>
          <a:p>
            <a:endParaRPr lang="de-DE" sz="800" dirty="0"/>
          </a:p>
          <a:p>
            <a:pPr defTabSz="309001">
              <a:defRPr/>
            </a:pPr>
            <a:r>
              <a:rPr lang="en-US" sz="800" u="sng" dirty="0">
                <a:hlinkClick r:id="rId3"/>
              </a:rPr>
              <a:t>http://www.mathepower.com/kreis.php</a:t>
            </a:r>
            <a:r>
              <a:rPr lang="en-US" sz="800" dirty="0"/>
              <a:t> </a:t>
            </a:r>
            <a:endParaRPr lang="de-DE" sz="800" dirty="0"/>
          </a:p>
          <a:p>
            <a:endParaRPr lang="de-DE" sz="800" dirty="0"/>
          </a:p>
        </p:txBody>
      </p:sp>
      <p:sp>
        <p:nvSpPr>
          <p:cNvPr id="4" name="Foliennummernplatzhalter 3"/>
          <p:cNvSpPr>
            <a:spLocks noGrp="1"/>
          </p:cNvSpPr>
          <p:nvPr>
            <p:ph type="sldNum" sz="quarter" idx="10"/>
          </p:nvPr>
        </p:nvSpPr>
        <p:spPr/>
        <p:txBody>
          <a:bodyPr/>
          <a:lstStyle/>
          <a:p>
            <a:fld id="{BF5ADC75-2138-8D47-8D31-5C06E1339AE8}" type="slidenum">
              <a:rPr lang="en-US" smtClean="0"/>
              <a:t>3</a:t>
            </a:fld>
            <a:endParaRPr lang="en-US"/>
          </a:p>
        </p:txBody>
      </p:sp>
    </p:spTree>
    <p:extLst>
      <p:ext uri="{BB962C8B-B14F-4D97-AF65-F5344CB8AC3E}">
        <p14:creationId xmlns:p14="http://schemas.microsoft.com/office/powerpoint/2010/main" val="218681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85900" y="334963"/>
            <a:ext cx="2967038" cy="1670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4</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85900" y="334963"/>
            <a:ext cx="2967038" cy="1670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5</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85900" y="334963"/>
            <a:ext cx="2967038" cy="1670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6</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8</a:t>
            </a:fld>
            <a:endParaRPr lang="en-US"/>
          </a:p>
        </p:txBody>
      </p:sp>
    </p:spTree>
    <p:extLst>
      <p:ext uri="{BB962C8B-B14F-4D97-AF65-F5344CB8AC3E}">
        <p14:creationId xmlns:p14="http://schemas.microsoft.com/office/powerpoint/2010/main" val="22995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12</a:t>
            </a:fld>
            <a:endParaRPr lang="en-US"/>
          </a:p>
        </p:txBody>
      </p:sp>
    </p:spTree>
    <p:extLst>
      <p:ext uri="{BB962C8B-B14F-4D97-AF65-F5344CB8AC3E}">
        <p14:creationId xmlns:p14="http://schemas.microsoft.com/office/powerpoint/2010/main" val="77420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85900" y="334963"/>
            <a:ext cx="2967038" cy="1670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14</a:t>
            </a:fld>
            <a:endParaRPr lang="en-US"/>
          </a:p>
        </p:txBody>
      </p:sp>
    </p:spTree>
    <p:extLst>
      <p:ext uri="{BB962C8B-B14F-4D97-AF65-F5344CB8AC3E}">
        <p14:creationId xmlns:p14="http://schemas.microsoft.com/office/powerpoint/2010/main" val="378024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BF5ADC75-2138-8D47-8D31-5C06E1339AE8}" type="slidenum">
              <a:rPr lang="en-US" smtClean="0"/>
              <a:pPr/>
              <a:t>16</a:t>
            </a:fld>
            <a:endParaRPr lang="en-US"/>
          </a:p>
        </p:txBody>
      </p:sp>
    </p:spTree>
    <p:extLst>
      <p:ext uri="{BB962C8B-B14F-4D97-AF65-F5344CB8AC3E}">
        <p14:creationId xmlns:p14="http://schemas.microsoft.com/office/powerpoint/2010/main" val="213267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GOF Master Titel">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9913" y="3787378"/>
            <a:ext cx="5524500" cy="319088"/>
          </a:xfrm>
        </p:spPr>
        <p:txBody>
          <a:bodyPr>
            <a:normAutofit/>
          </a:bodyPr>
          <a:lstStyle>
            <a:lvl1pPr marL="0" indent="0" algn="ctr">
              <a:buNone/>
              <a:defRPr sz="1800">
                <a:solidFill>
                  <a:srgbClr val="0090C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Click </a:t>
            </a:r>
            <a:r>
              <a:rPr lang="de-DE" dirty="0" err="1"/>
              <a:t>to</a:t>
            </a:r>
            <a:r>
              <a:rPr lang="de-DE" dirty="0"/>
              <a:t> </a:t>
            </a:r>
            <a:r>
              <a:rPr lang="de-DE" dirty="0" err="1"/>
              <a:t>edit</a:t>
            </a:r>
            <a:r>
              <a:rPr lang="de-DE" dirty="0"/>
              <a:t> Master </a:t>
            </a:r>
            <a:r>
              <a:rPr lang="de-DE" dirty="0" err="1"/>
              <a:t>subtitle</a:t>
            </a:r>
            <a:r>
              <a:rPr lang="de-DE" dirty="0"/>
              <a:t> style</a:t>
            </a:r>
            <a:endParaRPr lang="en-US" dirty="0"/>
          </a:p>
        </p:txBody>
      </p:sp>
      <p:sp>
        <p:nvSpPr>
          <p:cNvPr id="10" name="Rounded Rectangle 8"/>
          <p:cNvSpPr/>
          <p:nvPr userDrawn="1"/>
        </p:nvSpPr>
        <p:spPr>
          <a:xfrm>
            <a:off x="3098203" y="2932510"/>
            <a:ext cx="5536210" cy="791159"/>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Verdana"/>
              <a:cs typeface="Verdana"/>
            </a:endParaRPr>
          </a:p>
        </p:txBody>
      </p:sp>
      <p:sp>
        <p:nvSpPr>
          <p:cNvPr id="2" name="Title 1"/>
          <p:cNvSpPr>
            <a:spLocks noGrp="1"/>
          </p:cNvSpPr>
          <p:nvPr>
            <p:ph type="ctrTitle"/>
          </p:nvPr>
        </p:nvSpPr>
        <p:spPr>
          <a:xfrm>
            <a:off x="3223036" y="3009448"/>
            <a:ext cx="5265326" cy="637394"/>
          </a:xfrm>
        </p:spPr>
        <p:txBody>
          <a:bodyPr>
            <a:noAutofit/>
          </a:bodyPr>
          <a:lstStyle>
            <a:lvl1pPr algn="ctr">
              <a:defRPr sz="320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562" y="699582"/>
            <a:ext cx="3217632" cy="1134215"/>
          </a:xfrm>
          <a:prstGeom prst="rect">
            <a:avLst/>
          </a:prstGeom>
        </p:spPr>
      </p:pic>
    </p:spTree>
    <p:extLst>
      <p:ext uri="{BB962C8B-B14F-4D97-AF65-F5344CB8AC3E}">
        <p14:creationId xmlns:p14="http://schemas.microsoft.com/office/powerpoint/2010/main" val="34385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leere Folie nur Titel">
    <p:spTree>
      <p:nvGrpSpPr>
        <p:cNvPr id="1" name=""/>
        <p:cNvGrpSpPr/>
        <p:nvPr/>
      </p:nvGrpSpPr>
      <p:grpSpPr>
        <a:xfrm>
          <a:off x="0" y="0"/>
          <a:ext cx="0" cy="0"/>
          <a:chOff x="0" y="0"/>
          <a:chExt cx="0" cy="0"/>
        </a:xfrm>
      </p:grpSpPr>
      <p:sp>
        <p:nvSpPr>
          <p:cNvPr id="2" name="Title 1"/>
          <p:cNvSpPr>
            <a:spLocks noGrp="1"/>
          </p:cNvSpPr>
          <p:nvPr>
            <p:ph type="title"/>
          </p:nvPr>
        </p:nvSpPr>
        <p:spPr>
          <a:xfrm>
            <a:off x="522290" y="258366"/>
            <a:ext cx="6698864" cy="514350"/>
          </a:xfrm>
        </p:spPr>
        <p:txBody>
          <a:bodyPr/>
          <a:lstStyle/>
          <a:p>
            <a:r>
              <a:rPr lang="de-DE"/>
              <a:t>Click to edit Master title style</a:t>
            </a:r>
            <a:endParaRPr lang="en-US"/>
          </a:p>
        </p:txBody>
      </p:sp>
      <p:sp>
        <p:nvSpPr>
          <p:cNvPr id="4" name="Textfeld 3"/>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410861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e Folie ohne Titel">
    <p:spTree>
      <p:nvGrpSpPr>
        <p:cNvPr id="1" name=""/>
        <p:cNvGrpSpPr/>
        <p:nvPr/>
      </p:nvGrpSpPr>
      <p:grpSpPr>
        <a:xfrm>
          <a:off x="0" y="0"/>
          <a:ext cx="0" cy="0"/>
          <a:chOff x="0" y="0"/>
          <a:chExt cx="0" cy="0"/>
        </a:xfrm>
      </p:grpSpPr>
      <p:sp>
        <p:nvSpPr>
          <p:cNvPr id="3" name="Textfeld 2"/>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63963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sblöcke">
    <p:spTree>
      <p:nvGrpSpPr>
        <p:cNvPr id="1" name=""/>
        <p:cNvGrpSpPr/>
        <p:nvPr/>
      </p:nvGrpSpPr>
      <p:grpSpPr>
        <a:xfrm>
          <a:off x="0" y="0"/>
          <a:ext cx="0" cy="0"/>
          <a:chOff x="0" y="0"/>
          <a:chExt cx="0" cy="0"/>
        </a:xfrm>
      </p:grpSpPr>
      <p:sp>
        <p:nvSpPr>
          <p:cNvPr id="7"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a:t>Click to edit Master title style</a:t>
            </a:r>
            <a:endParaRPr lang="en-US"/>
          </a:p>
        </p:txBody>
      </p:sp>
      <p:sp>
        <p:nvSpPr>
          <p:cNvPr id="3" name="Content Placeholder 2"/>
          <p:cNvSpPr>
            <a:spLocks noGrp="1"/>
          </p:cNvSpPr>
          <p:nvPr>
            <p:ph sz="half" idx="1" hasCustomPrompt="1"/>
          </p:nvPr>
        </p:nvSpPr>
        <p:spPr>
          <a:xfrm>
            <a:off x="785813" y="1200151"/>
            <a:ext cx="3709987" cy="3394472"/>
          </a:xfrm>
        </p:spPr>
        <p:txBody>
          <a:bodyPr/>
          <a:lstStyle>
            <a:lvl1pPr>
              <a:defRPr sz="1400"/>
            </a:lvl1pPr>
            <a:lvl2pPr>
              <a:defRPr sz="1400"/>
            </a:lvl2pPr>
            <a:lvl3pPr>
              <a:defRPr sz="1200"/>
            </a:lvl3pPr>
            <a:lvl4pPr>
              <a:defRPr sz="1800"/>
            </a:lvl4pPr>
            <a:lvl5pPr>
              <a:defRPr sz="1800"/>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 name="Content Placeholder 3"/>
          <p:cNvSpPr>
            <a:spLocks noGrp="1"/>
          </p:cNvSpPr>
          <p:nvPr>
            <p:ph sz="half" idx="2" hasCustomPrompt="1"/>
          </p:nvPr>
        </p:nvSpPr>
        <p:spPr>
          <a:xfrm>
            <a:off x="4648200" y="1200151"/>
            <a:ext cx="3740150" cy="3394472"/>
          </a:xfrm>
        </p:spPr>
        <p:txBody>
          <a:bodyPr/>
          <a:lstStyle>
            <a:lvl1pPr>
              <a:defRPr sz="1400"/>
            </a:lvl1pPr>
            <a:lvl2pPr>
              <a:defRPr sz="1400"/>
            </a:lvl2pPr>
            <a:lvl3pPr>
              <a:defRPr sz="1200"/>
            </a:lvl3pPr>
            <a:lvl4pPr algn="ctr">
              <a:defRPr sz="1800"/>
            </a:lvl4pPr>
            <a:lvl5pPr algn="ctr">
              <a:defRPr sz="1800"/>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8"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62824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sblöcke mit Titel">
    <p:spTree>
      <p:nvGrpSpPr>
        <p:cNvPr id="1" name=""/>
        <p:cNvGrpSpPr/>
        <p:nvPr/>
      </p:nvGrpSpPr>
      <p:grpSpPr>
        <a:xfrm>
          <a:off x="0" y="0"/>
          <a:ext cx="0" cy="0"/>
          <a:chOff x="0" y="0"/>
          <a:chExt cx="0" cy="0"/>
        </a:xfrm>
      </p:grpSpPr>
      <p:sp>
        <p:nvSpPr>
          <p:cNvPr id="9"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lvl1pPr>
              <a:defRPr/>
            </a:lvl1pPr>
          </a:lstStyle>
          <a:p>
            <a:r>
              <a:rPr lang="de-DE"/>
              <a:t>Click to edit Master title style</a:t>
            </a:r>
            <a:endParaRPr lang="en-US"/>
          </a:p>
        </p:txBody>
      </p:sp>
      <p:sp>
        <p:nvSpPr>
          <p:cNvPr id="3" name="Text Placeholder 2"/>
          <p:cNvSpPr>
            <a:spLocks noGrp="1"/>
          </p:cNvSpPr>
          <p:nvPr>
            <p:ph type="body" idx="1"/>
          </p:nvPr>
        </p:nvSpPr>
        <p:spPr>
          <a:xfrm>
            <a:off x="785812" y="1151335"/>
            <a:ext cx="3711575" cy="479822"/>
          </a:xfrm>
        </p:spPr>
        <p:txBody>
          <a:bodyPr anchor="b">
            <a:noAutofit/>
          </a:bodyPr>
          <a:lstStyle>
            <a:lvl1pPr marL="0" indent="0">
              <a:buNone/>
              <a:defRPr sz="1800" b="0">
                <a:solidFill>
                  <a:srgbClr val="0090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4" name="Content Placeholder 3"/>
          <p:cNvSpPr>
            <a:spLocks noGrp="1"/>
          </p:cNvSpPr>
          <p:nvPr>
            <p:ph sz="half" idx="2" hasCustomPrompt="1"/>
          </p:nvPr>
        </p:nvSpPr>
        <p:spPr>
          <a:xfrm>
            <a:off x="785812" y="1631156"/>
            <a:ext cx="3711575" cy="2963466"/>
          </a:xfrm>
        </p:spPr>
        <p:txBody>
          <a:bodyPr/>
          <a:lstStyle>
            <a:lvl1pPr>
              <a:defRPr sz="1400"/>
            </a:lvl1pPr>
            <a:lvl2pPr>
              <a:defRPr sz="1400"/>
            </a:lvl2pPr>
            <a:lvl3pPr>
              <a:defRPr sz="1200"/>
            </a:lvl3pPr>
            <a:lvl4pPr>
              <a:defRPr sz="1600"/>
            </a:lvl4pPr>
            <a:lvl5pPr>
              <a:defRPr sz="1600"/>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5" name="Text Placeholder 4"/>
          <p:cNvSpPr>
            <a:spLocks noGrp="1"/>
          </p:cNvSpPr>
          <p:nvPr>
            <p:ph type="body" sz="quarter" idx="3"/>
          </p:nvPr>
        </p:nvSpPr>
        <p:spPr>
          <a:xfrm>
            <a:off x="4645026" y="1151335"/>
            <a:ext cx="3743325" cy="479822"/>
          </a:xfrm>
        </p:spPr>
        <p:txBody>
          <a:bodyPr anchor="b"/>
          <a:lstStyle>
            <a:lvl1pPr marL="0" indent="0">
              <a:buNone/>
              <a:defRPr sz="1800" b="0">
                <a:solidFill>
                  <a:srgbClr val="0090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6" name="Content Placeholder 5"/>
          <p:cNvSpPr>
            <a:spLocks noGrp="1"/>
          </p:cNvSpPr>
          <p:nvPr>
            <p:ph sz="quarter" idx="4" hasCustomPrompt="1"/>
          </p:nvPr>
        </p:nvSpPr>
        <p:spPr>
          <a:xfrm>
            <a:off x="4645026" y="1631156"/>
            <a:ext cx="3743325" cy="2963466"/>
          </a:xfrm>
        </p:spPr>
        <p:txBody>
          <a:bodyPr/>
          <a:lstStyle>
            <a:lvl1pPr>
              <a:defRPr sz="1400"/>
            </a:lvl1pPr>
            <a:lvl2pPr>
              <a:defRPr sz="1400"/>
            </a:lvl2pPr>
            <a:lvl3pPr>
              <a:defRPr sz="1200"/>
            </a:lvl3pPr>
            <a:lvl4pPr>
              <a:defRPr sz="1600"/>
            </a:lvl4pPr>
            <a:lvl5pPr>
              <a:defRPr sz="1600"/>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8" name="Textfeld 7"/>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10"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380151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einzeilig">
    <p:spTree>
      <p:nvGrpSpPr>
        <p:cNvPr id="1" name=""/>
        <p:cNvGrpSpPr/>
        <p:nvPr/>
      </p:nvGrpSpPr>
      <p:grpSpPr>
        <a:xfrm>
          <a:off x="0" y="0"/>
          <a:ext cx="0" cy="0"/>
          <a:chOff x="0" y="0"/>
          <a:chExt cx="0" cy="0"/>
        </a:xfrm>
      </p:grpSpPr>
      <p:sp>
        <p:nvSpPr>
          <p:cNvPr id="5" name="Rounded Rectangle 4"/>
          <p:cNvSpPr/>
          <p:nvPr userDrawn="1"/>
        </p:nvSpPr>
        <p:spPr>
          <a:xfrm>
            <a:off x="608019" y="3319550"/>
            <a:ext cx="5727694" cy="434888"/>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2" name="Title 1"/>
          <p:cNvSpPr>
            <a:spLocks noGrp="1"/>
          </p:cNvSpPr>
          <p:nvPr>
            <p:ph type="title"/>
          </p:nvPr>
        </p:nvSpPr>
        <p:spPr>
          <a:xfrm>
            <a:off x="676275" y="3319550"/>
            <a:ext cx="5462589" cy="429300"/>
          </a:xfrm>
        </p:spPr>
        <p:txBody>
          <a:bodyPr anchor="ctr">
            <a:normAutofit/>
          </a:bodyPr>
          <a:lstStyle>
            <a:lvl1pPr algn="l">
              <a:defRPr sz="2400" b="0" cap="none" baseline="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19915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zweizeilig">
    <p:spTree>
      <p:nvGrpSpPr>
        <p:cNvPr id="1" name=""/>
        <p:cNvGrpSpPr/>
        <p:nvPr/>
      </p:nvGrpSpPr>
      <p:grpSpPr>
        <a:xfrm>
          <a:off x="0" y="0"/>
          <a:ext cx="0" cy="0"/>
          <a:chOff x="0" y="0"/>
          <a:chExt cx="0" cy="0"/>
        </a:xfrm>
      </p:grpSpPr>
      <p:sp>
        <p:nvSpPr>
          <p:cNvPr id="6" name="Rounded Rectangle 7"/>
          <p:cNvSpPr/>
          <p:nvPr userDrawn="1"/>
        </p:nvSpPr>
        <p:spPr>
          <a:xfrm>
            <a:off x="618777" y="3319550"/>
            <a:ext cx="5714094" cy="657137"/>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7" name="Textplatzhalter 6"/>
          <p:cNvSpPr>
            <a:spLocks noGrp="1"/>
          </p:cNvSpPr>
          <p:nvPr>
            <p:ph type="body" sz="quarter" idx="10"/>
          </p:nvPr>
        </p:nvSpPr>
        <p:spPr>
          <a:xfrm>
            <a:off x="785813" y="3321000"/>
            <a:ext cx="5410592" cy="645300"/>
          </a:xfrm>
        </p:spPr>
        <p:txBody>
          <a:bodyPr anchor="ctr"/>
          <a:lstStyle>
            <a:lvl1pPr>
              <a:defRPr sz="2400">
                <a:solidFill>
                  <a:schemeClr val="bg1"/>
                </a:solidFill>
              </a:defRPr>
            </a:lvl1pPr>
            <a:lvl2pPr marL="4763" indent="0">
              <a:buFontTx/>
              <a:buNone/>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Textmasterformat bearbeiten</a:t>
            </a:r>
          </a:p>
          <a:p>
            <a:pPr lvl="1"/>
            <a:r>
              <a:rPr lang="de-DE" dirty="0"/>
              <a:t>Zweite Ebene</a:t>
            </a: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22533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apitel-Titel einzeilig">
    <p:spTree>
      <p:nvGrpSpPr>
        <p:cNvPr id="1" name=""/>
        <p:cNvGrpSpPr/>
        <p:nvPr/>
      </p:nvGrpSpPr>
      <p:grpSpPr>
        <a:xfrm>
          <a:off x="0" y="0"/>
          <a:ext cx="0" cy="0"/>
          <a:chOff x="0" y="0"/>
          <a:chExt cx="0" cy="0"/>
        </a:xfrm>
      </p:grpSpPr>
      <p:sp>
        <p:nvSpPr>
          <p:cNvPr id="5" name="Rounded Rectangle 4"/>
          <p:cNvSpPr/>
          <p:nvPr userDrawn="1"/>
        </p:nvSpPr>
        <p:spPr>
          <a:xfrm>
            <a:off x="608019" y="3319550"/>
            <a:ext cx="5727694" cy="434888"/>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2" name="Title 1"/>
          <p:cNvSpPr>
            <a:spLocks noGrp="1"/>
          </p:cNvSpPr>
          <p:nvPr>
            <p:ph type="title"/>
          </p:nvPr>
        </p:nvSpPr>
        <p:spPr>
          <a:xfrm>
            <a:off x="676275" y="3319550"/>
            <a:ext cx="5462589" cy="429300"/>
          </a:xfrm>
        </p:spPr>
        <p:txBody>
          <a:bodyPr anchor="ctr">
            <a:normAutofit/>
          </a:bodyPr>
          <a:lstStyle>
            <a:lvl1pPr algn="l">
              <a:defRPr sz="2400" b="0" cap="none" baseline="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76465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apitel-Titel zweizeilig">
    <p:spTree>
      <p:nvGrpSpPr>
        <p:cNvPr id="1" name=""/>
        <p:cNvGrpSpPr/>
        <p:nvPr/>
      </p:nvGrpSpPr>
      <p:grpSpPr>
        <a:xfrm>
          <a:off x="0" y="0"/>
          <a:ext cx="0" cy="0"/>
          <a:chOff x="0" y="0"/>
          <a:chExt cx="0" cy="0"/>
        </a:xfrm>
      </p:grpSpPr>
      <p:sp>
        <p:nvSpPr>
          <p:cNvPr id="6" name="Rounded Rectangle 7"/>
          <p:cNvSpPr/>
          <p:nvPr userDrawn="1"/>
        </p:nvSpPr>
        <p:spPr>
          <a:xfrm>
            <a:off x="618777" y="3319550"/>
            <a:ext cx="5714094" cy="657137"/>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7" name="Textplatzhalter 6"/>
          <p:cNvSpPr>
            <a:spLocks noGrp="1"/>
          </p:cNvSpPr>
          <p:nvPr>
            <p:ph type="body" sz="quarter" idx="10"/>
          </p:nvPr>
        </p:nvSpPr>
        <p:spPr>
          <a:xfrm>
            <a:off x="785813" y="3321000"/>
            <a:ext cx="5410592" cy="645300"/>
          </a:xfrm>
        </p:spPr>
        <p:txBody>
          <a:bodyPr anchor="ctr"/>
          <a:lstStyle>
            <a:lvl1pPr>
              <a:defRPr sz="2400">
                <a:solidFill>
                  <a:schemeClr val="bg1"/>
                </a:solidFill>
              </a:defRPr>
            </a:lvl1pPr>
            <a:lvl2pPr marL="4763" indent="0">
              <a:buFontTx/>
              <a:buNone/>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Textmasterformat bearbeiten</a:t>
            </a:r>
          </a:p>
          <a:p>
            <a:pPr lvl="1"/>
            <a:r>
              <a:rPr lang="de-DE" dirty="0"/>
              <a:t>Zweite Ebene</a:t>
            </a: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28001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folie mit Fußnote">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307" y="1200151"/>
            <a:ext cx="7595460" cy="3276600"/>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5"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sp>
        <p:nvSpPr>
          <p:cNvPr id="9" name="Textfeld 8"/>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86612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folie ohne Fußnote">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805159"/>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814" y="1200150"/>
            <a:ext cx="7702550" cy="3463529"/>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82146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folie zwei Überschriften">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805159"/>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65139"/>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814" y="1702398"/>
            <a:ext cx="7702550" cy="2961281"/>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7" name="Textplatzhalter 6"/>
          <p:cNvSpPr>
            <a:spLocks noGrp="1"/>
          </p:cNvSpPr>
          <p:nvPr>
            <p:ph type="body" sz="quarter" idx="10"/>
          </p:nvPr>
        </p:nvSpPr>
        <p:spPr>
          <a:xfrm>
            <a:off x="785814" y="1200150"/>
            <a:ext cx="7602537" cy="389335"/>
          </a:xfrm>
        </p:spPr>
        <p:txBody>
          <a:bodyPr>
            <a:normAutofit/>
          </a:bodyPr>
          <a:lstStyle>
            <a:lvl1pPr>
              <a:defRPr sz="2400">
                <a:solidFill>
                  <a:srgbClr val="0090C5"/>
                </a:solidFill>
              </a:defRPr>
            </a:lvl1pPr>
          </a:lstStyle>
          <a:p>
            <a:pPr lvl="0"/>
            <a:r>
              <a:rPr lang="de-DE" dirty="0"/>
              <a:t>Textmasterformat bearbeiten</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47532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p:nvPr>
        </p:nvSpPr>
        <p:spPr>
          <a:xfrm>
            <a:off x="522290" y="258366"/>
            <a:ext cx="6698864" cy="514350"/>
          </a:xfrm>
        </p:spPr>
        <p:txBody>
          <a:bodyPr/>
          <a:lstStyle/>
          <a:p>
            <a:r>
              <a:rPr lang="de-DE" dirty="0"/>
              <a:t>Titelmasterformat durch Klicken bearbeiten</a:t>
            </a:r>
          </a:p>
        </p:txBody>
      </p:sp>
      <p:sp>
        <p:nvSpPr>
          <p:cNvPr id="5" name="Textplatzhalter 4"/>
          <p:cNvSpPr>
            <a:spLocks noGrp="1"/>
          </p:cNvSpPr>
          <p:nvPr>
            <p:ph type="body" sz="quarter" idx="11"/>
          </p:nvPr>
        </p:nvSpPr>
        <p:spPr>
          <a:xfrm>
            <a:off x="522288" y="4663679"/>
            <a:ext cx="6781800" cy="352425"/>
          </a:xfrm>
        </p:spPr>
        <p:txBody>
          <a:bodyPr anchor="ctr">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sp>
        <p:nvSpPr>
          <p:cNvPr id="7" name="Textfeld 6"/>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117240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289" y="258366"/>
            <a:ext cx="6782369" cy="514350"/>
          </a:xfrm>
          <a:prstGeom prst="rect">
            <a:avLst/>
          </a:prstGeom>
        </p:spPr>
        <p:txBody>
          <a:bodyPr vert="horz" lIns="91440" tIns="45720" rIns="91440" bIns="45720" rtlCol="0" anchor="ctr">
            <a:normAutofit/>
          </a:body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3" name="Text Placeholder 2"/>
          <p:cNvSpPr>
            <a:spLocks noGrp="1"/>
          </p:cNvSpPr>
          <p:nvPr>
            <p:ph type="body" idx="1"/>
          </p:nvPr>
        </p:nvSpPr>
        <p:spPr>
          <a:xfrm>
            <a:off x="785814" y="1200151"/>
            <a:ext cx="7900987" cy="3394472"/>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Tree>
    <p:extLst>
      <p:ext uri="{BB962C8B-B14F-4D97-AF65-F5344CB8AC3E}">
        <p14:creationId xmlns:p14="http://schemas.microsoft.com/office/powerpoint/2010/main" val="6394787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61" r:id="rId4"/>
    <p:sldLayoutId id="2147483662" r:id="rId5"/>
    <p:sldLayoutId id="2147483650" r:id="rId6"/>
    <p:sldLayoutId id="2147483657" r:id="rId7"/>
    <p:sldLayoutId id="2147483660" r:id="rId8"/>
    <p:sldLayoutId id="2147483656" r:id="rId9"/>
    <p:sldLayoutId id="2147483654" r:id="rId10"/>
    <p:sldLayoutId id="2147483655" r:id="rId11"/>
    <p:sldLayoutId id="2147483652" r:id="rId12"/>
    <p:sldLayoutId id="2147483653" r:id="rId13"/>
  </p:sldLayoutIdLst>
  <p:hf sldNum="0" hdr="0" ftr="0" dt="0"/>
  <p:txStyles>
    <p:titleStyle>
      <a:lvl1pPr algn="l" defTabSz="457200" rtl="0" eaLnBrk="1" latinLnBrk="0" hangingPunct="1">
        <a:lnSpc>
          <a:spcPct val="80000"/>
        </a:lnSpc>
        <a:spcBef>
          <a:spcPct val="0"/>
        </a:spcBef>
        <a:buNone/>
        <a:defRPr sz="2400" kern="1200">
          <a:solidFill>
            <a:srgbClr val="0090C5"/>
          </a:solidFill>
          <a:latin typeface="Verdana" pitchFamily="34" charset="0"/>
          <a:ea typeface="Verdana" pitchFamily="34" charset="0"/>
          <a:cs typeface="Verdana" pitchFamily="34" charset="0"/>
        </a:defRPr>
      </a:lvl1pPr>
    </p:titleStyle>
    <p:body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tx1">
              <a:lumMod val="65000"/>
              <a:lumOff val="35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normAutofit fontScale="92500" lnSpcReduction="20000"/>
          </a:bodyPr>
          <a:lstStyle/>
          <a:p>
            <a:r>
              <a:rPr lang="de-DE" dirty="0" err="1"/>
              <a:t>agof</a:t>
            </a:r>
            <a:r>
              <a:rPr lang="de-DE" dirty="0"/>
              <a:t> e.V. Januar 2018</a:t>
            </a:r>
          </a:p>
        </p:txBody>
      </p:sp>
      <p:sp>
        <p:nvSpPr>
          <p:cNvPr id="3" name="Titel 2"/>
          <p:cNvSpPr>
            <a:spLocks noGrp="1"/>
          </p:cNvSpPr>
          <p:nvPr>
            <p:ph type="ctrTitle"/>
          </p:nvPr>
        </p:nvSpPr>
        <p:spPr/>
        <p:txBody>
          <a:bodyPr/>
          <a:lstStyle/>
          <a:p>
            <a:r>
              <a:rPr lang="de-DE" dirty="0" err="1"/>
              <a:t>daily</a:t>
            </a:r>
            <a:r>
              <a:rPr lang="de-DE" dirty="0"/>
              <a:t> digital </a:t>
            </a:r>
            <a:r>
              <a:rPr lang="de-DE" dirty="0" err="1"/>
              <a:t>facts</a:t>
            </a:r>
            <a:endParaRPr lang="de-DE" dirty="0"/>
          </a:p>
        </p:txBody>
      </p:sp>
    </p:spTree>
    <p:extLst>
      <p:ext uri="{BB962C8B-B14F-4D97-AF65-F5344CB8AC3E}">
        <p14:creationId xmlns:p14="http://schemas.microsoft.com/office/powerpoint/2010/main" val="178772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C067-176E-4238-A0F5-62D2483C9DBD}"/>
              </a:ext>
            </a:extLst>
          </p:cNvPr>
          <p:cNvSpPr>
            <a:spLocks noGrp="1"/>
          </p:cNvSpPr>
          <p:nvPr>
            <p:ph type="title"/>
          </p:nvPr>
        </p:nvSpPr>
        <p:spPr/>
        <p:txBody>
          <a:bodyPr/>
          <a:lstStyle/>
          <a:p>
            <a:r>
              <a:rPr lang="de-DE" dirty="0"/>
              <a:t>Statements Einkaufen: TOP 9</a:t>
            </a:r>
          </a:p>
        </p:txBody>
      </p:sp>
      <p:graphicFrame>
        <p:nvGraphicFramePr>
          <p:cNvPr id="8" name="Inhaltsplatzhalter 7">
            <a:extLst>
              <a:ext uri="{FF2B5EF4-FFF2-40B4-BE49-F238E27FC236}">
                <a16:creationId xmlns:a16="http://schemas.microsoft.com/office/drawing/2014/main" id="{9E3584B3-C939-486B-82CF-CDD5E9935272}"/>
              </a:ext>
            </a:extLst>
          </p:cNvPr>
          <p:cNvGraphicFramePr>
            <a:graphicFrameLocks noGrp="1"/>
          </p:cNvGraphicFramePr>
          <p:nvPr>
            <p:ph idx="1"/>
            <p:extLst>
              <p:ext uri="{D42A27DB-BD31-4B8C-83A1-F6EECF244321}">
                <p14:modId xmlns:p14="http://schemas.microsoft.com/office/powerpoint/2010/main" val="693415691"/>
              </p:ext>
            </p:extLst>
          </p:nvPr>
        </p:nvGraphicFramePr>
        <p:xfrm>
          <a:off x="785813" y="1619250"/>
          <a:ext cx="7594600"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platzhalter 3">
            <a:extLst>
              <a:ext uri="{FF2B5EF4-FFF2-40B4-BE49-F238E27FC236}">
                <a16:creationId xmlns:a16="http://schemas.microsoft.com/office/drawing/2014/main" id="{C7942A31-06CE-4228-BE0E-2F7C4D0B439C}"/>
              </a:ext>
            </a:extLst>
          </p:cNvPr>
          <p:cNvSpPr>
            <a:spLocks noGrp="1"/>
          </p:cNvSpPr>
          <p:nvPr>
            <p:ph type="body" sz="quarter" idx="10"/>
          </p:nvPr>
        </p:nvSpPr>
        <p:spPr/>
        <p:txBody>
          <a:bodyPr>
            <a:normAutofit fontScale="92500" lnSpcReduction="10000"/>
          </a:bodyPr>
          <a:lstStyle/>
          <a:p>
            <a:r>
              <a:rPr lang="de-DE" dirty="0"/>
              <a:t>Basis: n=144.019 Fälle (deutschsprachige Wohnbevölkerung in Deutschland ab 16 Jahren) / Zielgruppen: n=139.279 Fälle (Nutzer stationäre und/oder mobile Angebote ab 16 Jahren) / Quelle: </a:t>
            </a:r>
            <a:r>
              <a:rPr lang="de-DE" dirty="0" err="1"/>
              <a:t>agof</a:t>
            </a:r>
            <a:r>
              <a:rPr lang="de-DE" dirty="0"/>
              <a:t> e. V. / </a:t>
            </a:r>
            <a:r>
              <a:rPr lang="de-DE" dirty="0" err="1"/>
              <a:t>daily</a:t>
            </a:r>
            <a:r>
              <a:rPr lang="de-DE" dirty="0"/>
              <a:t> digital </a:t>
            </a:r>
            <a:r>
              <a:rPr lang="de-DE" dirty="0" err="1"/>
              <a:t>facts</a:t>
            </a:r>
            <a:r>
              <a:rPr lang="de-DE" dirty="0"/>
              <a:t> 03.01.2019 / Auswertungszeitraum: Dezember 2018 / </a:t>
            </a:r>
            <a:r>
              <a:rPr lang="de-DE" dirty="0" err="1"/>
              <a:t>VuMA</a:t>
            </a:r>
            <a:r>
              <a:rPr lang="de-DE" dirty="0"/>
              <a:t>-Merkmale: Einstellungen – Einkaufen  Darstellung der TOP 9 von 24 Statements TOP2: trifft voll und ganz zu/trifft zu / Angaben in % </a:t>
            </a:r>
          </a:p>
        </p:txBody>
      </p:sp>
      <p:sp>
        <p:nvSpPr>
          <p:cNvPr id="9" name="Inhaltsplatzhalter 2">
            <a:extLst>
              <a:ext uri="{FF2B5EF4-FFF2-40B4-BE49-F238E27FC236}">
                <a16:creationId xmlns:a16="http://schemas.microsoft.com/office/drawing/2014/main" id="{B76530A5-3FD1-4E00-B124-0A552D0F8ADA}"/>
              </a:ext>
            </a:extLst>
          </p:cNvPr>
          <p:cNvSpPr txBox="1">
            <a:spLocks/>
          </p:cNvSpPr>
          <p:nvPr/>
        </p:nvSpPr>
        <p:spPr>
          <a:xfrm>
            <a:off x="785307" y="1200152"/>
            <a:ext cx="7595460" cy="514350"/>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bg1">
                    <a:lumMod val="50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100" dirty="0"/>
              <a:t>Bei 60,2% der Onliner werden größere Kaufentscheidungen gemeinsam getroffen, mit 53,0% sind über die Hälfte einer Marke treu, wenn sie mit ihr zufrieden sind, 41,1 % probieren aber auch gern mal neue Produkte aus. Auf der folgenden Seite werden Einstellungen und Kaufverhalten nach Altersgruppen betrachtet. </a:t>
            </a:r>
          </a:p>
        </p:txBody>
      </p:sp>
    </p:spTree>
    <p:extLst>
      <p:ext uri="{BB962C8B-B14F-4D97-AF65-F5344CB8AC3E}">
        <p14:creationId xmlns:p14="http://schemas.microsoft.com/office/powerpoint/2010/main" val="93025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55FE2-9332-496A-B4B1-CD1A61C3561B}"/>
              </a:ext>
            </a:extLst>
          </p:cNvPr>
          <p:cNvSpPr>
            <a:spLocks noGrp="1"/>
          </p:cNvSpPr>
          <p:nvPr>
            <p:ph type="title"/>
          </p:nvPr>
        </p:nvSpPr>
        <p:spPr/>
        <p:txBody>
          <a:bodyPr/>
          <a:lstStyle/>
          <a:p>
            <a:r>
              <a:rPr lang="de-DE" dirty="0"/>
              <a:t>Statements Einkaufen nach Altersgruppen</a:t>
            </a:r>
          </a:p>
        </p:txBody>
      </p:sp>
      <p:graphicFrame>
        <p:nvGraphicFramePr>
          <p:cNvPr id="5" name="Inhaltsplatzhalter 4">
            <a:extLst>
              <a:ext uri="{FF2B5EF4-FFF2-40B4-BE49-F238E27FC236}">
                <a16:creationId xmlns:a16="http://schemas.microsoft.com/office/drawing/2014/main" id="{B5910EAA-C662-4D32-AF9A-5102E92BB0C9}"/>
              </a:ext>
            </a:extLst>
          </p:cNvPr>
          <p:cNvGraphicFramePr>
            <a:graphicFrameLocks noGrp="1"/>
          </p:cNvGraphicFramePr>
          <p:nvPr>
            <p:ph idx="1"/>
            <p:extLst/>
          </p:nvPr>
        </p:nvGraphicFramePr>
        <p:xfrm>
          <a:off x="785812" y="1198565"/>
          <a:ext cx="7656551" cy="3328990"/>
        </p:xfrm>
        <a:graphic>
          <a:graphicData uri="http://schemas.openxmlformats.org/drawingml/2006/table">
            <a:tbl>
              <a:tblPr firstRow="1" bandRow="1">
                <a:tableStyleId>{2D5ABB26-0587-4C30-8999-92F81FD0307C}</a:tableStyleId>
              </a:tblPr>
              <a:tblGrid>
                <a:gridCol w="3816000">
                  <a:extLst>
                    <a:ext uri="{9D8B030D-6E8A-4147-A177-3AD203B41FA5}">
                      <a16:colId xmlns:a16="http://schemas.microsoft.com/office/drawing/2014/main" val="1881779450"/>
                    </a:ext>
                  </a:extLst>
                </a:gridCol>
                <a:gridCol w="1032551">
                  <a:extLst>
                    <a:ext uri="{9D8B030D-6E8A-4147-A177-3AD203B41FA5}">
                      <a16:colId xmlns:a16="http://schemas.microsoft.com/office/drawing/2014/main" val="1991575710"/>
                    </a:ext>
                  </a:extLst>
                </a:gridCol>
                <a:gridCol w="2808000">
                  <a:extLst>
                    <a:ext uri="{9D8B030D-6E8A-4147-A177-3AD203B41FA5}">
                      <a16:colId xmlns:a16="http://schemas.microsoft.com/office/drawing/2014/main" val="4229277917"/>
                    </a:ext>
                  </a:extLst>
                </a:gridCol>
              </a:tblGrid>
              <a:tr h="586258">
                <a:tc gridSpan="2">
                  <a:txBody>
                    <a:bodyPr/>
                    <a:lstStyle/>
                    <a:p>
                      <a:pPr algn="r"/>
                      <a:r>
                        <a:rPr lang="de-DE" sz="800" b="1" dirty="0">
                          <a:latin typeface="Verdana" panose="020B0604030504040204" pitchFamily="34" charset="0"/>
                          <a:ea typeface="Verdana" panose="020B0604030504040204" pitchFamily="34" charset="0"/>
                          <a:cs typeface="Verdana" panose="020B0604030504040204" pitchFamily="34" charset="0"/>
                        </a:rPr>
                        <a:t>Internetnutzer gesamt</a:t>
                      </a:r>
                    </a:p>
                    <a:p>
                      <a:pPr algn="r"/>
                      <a:r>
                        <a:rPr lang="de-DE" sz="800" b="1" dirty="0">
                          <a:solidFill>
                            <a:schemeClr val="tx1"/>
                          </a:solidFill>
                          <a:latin typeface="Verdana" panose="020B0604030504040204" pitchFamily="34" charset="0"/>
                          <a:ea typeface="Verdana" panose="020B0604030504040204" pitchFamily="34" charset="0"/>
                          <a:cs typeface="Verdana" panose="020B0604030504040204" pitchFamily="34" charset="0"/>
                        </a:rPr>
                        <a:t>in Millionen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04748">
                <a:tc>
                  <a:txBody>
                    <a:bodyPr/>
                    <a:lstStyle/>
                    <a:p>
                      <a:pPr algn="l" fontAlgn="b"/>
                      <a:r>
                        <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Ich weiß immer, was im Trend ist.</a:t>
                      </a:r>
                    </a:p>
                  </a:txBody>
                  <a:tcPr marL="857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14,04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04748">
                <a:tc>
                  <a:txBody>
                    <a:bodyPr/>
                    <a:lstStyle/>
                    <a:p>
                      <a:pPr algn="l" fontAlgn="b"/>
                      <a:r>
                        <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Ich leihe / miete mir eher etwas als es zu besitzen.</a:t>
                      </a:r>
                    </a:p>
                  </a:txBody>
                  <a:tcPr marL="857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5,02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04748">
                <a:tc>
                  <a:txBody>
                    <a:bodyPr/>
                    <a:lstStyle/>
                    <a:p>
                      <a:pPr algn="l" fontAlgn="b"/>
                      <a:r>
                        <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Ich bummle oft ziellos durch Geschäfte und kaufe dann, was mir gefällt.</a:t>
                      </a:r>
                    </a:p>
                  </a:txBody>
                  <a:tcPr marL="857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10,01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04748">
                <a:tc>
                  <a:txBody>
                    <a:bodyPr/>
                    <a:lstStyle/>
                    <a:p>
                      <a:pPr algn="l" fontAlgn="b"/>
                      <a:r>
                        <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Ich nutze Tarifvergleichsportale im Internet, um beste Preise für Verträge rund um mein Zuhause zu finden.</a:t>
                      </a:r>
                    </a:p>
                  </a:txBody>
                  <a:tcPr marL="857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17,90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04748">
                <a:tc>
                  <a:txBody>
                    <a:bodyPr/>
                    <a:lstStyle/>
                    <a:p>
                      <a:pPr algn="l" fontAlgn="b"/>
                      <a:r>
                        <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Ich bin immer auf der Suche nach Billigangeboten.</a:t>
                      </a:r>
                    </a:p>
                  </a:txBody>
                  <a:tcPr marL="857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15,32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04748">
                <a:tc>
                  <a:txBody>
                    <a:bodyPr/>
                    <a:lstStyle/>
                    <a:p>
                      <a:pPr algn="l" fontAlgn="b"/>
                      <a:r>
                        <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Bei den meisten Beschwerden gehe ich nicht zum Arzt, sondern hole mir ein Mittel aus der Apotheke.</a:t>
                      </a:r>
                    </a:p>
                  </a:txBody>
                  <a:tcPr marL="857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22,26</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04748">
                <a:tc>
                  <a:txBody>
                    <a:bodyPr/>
                    <a:lstStyle/>
                    <a:p>
                      <a:pPr algn="l" fontAlgn="b"/>
                      <a:r>
                        <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Für gewöhnlich gehe ich mit einem Einkaufszettel einkaufen.</a:t>
                      </a:r>
                    </a:p>
                  </a:txBody>
                  <a:tcPr marL="857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21,92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04748">
                <a:tc>
                  <a:txBody>
                    <a:bodyPr/>
                    <a:lstStyle/>
                    <a:p>
                      <a:pPr algn="l" fontAlgn="b"/>
                      <a:r>
                        <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Besitz als Statussymbol ist heute nicht mehr so wichtig.</a:t>
                      </a:r>
                    </a:p>
                  </a:txBody>
                  <a:tcPr marL="857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15,56</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04748">
                <a:tc>
                  <a:txBody>
                    <a:bodyPr/>
                    <a:lstStyle/>
                    <a:p>
                      <a:pPr algn="l" fontAlgn="b"/>
                      <a:r>
                        <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Ich bevorzuge nach Möglichkeit Medikamente, die natürliche (pflanzliche, homöopathische) Bestandteile haben.</a:t>
                      </a:r>
                    </a:p>
                  </a:txBody>
                  <a:tcPr marL="857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14,24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sp>
        <p:nvSpPr>
          <p:cNvPr id="4" name="Textplatzhalter 3">
            <a:extLst>
              <a:ext uri="{FF2B5EF4-FFF2-40B4-BE49-F238E27FC236}">
                <a16:creationId xmlns:a16="http://schemas.microsoft.com/office/drawing/2014/main" id="{6785A5D9-5122-4290-8109-D00BB665A126}"/>
              </a:ext>
            </a:extLst>
          </p:cNvPr>
          <p:cNvSpPr>
            <a:spLocks noGrp="1"/>
          </p:cNvSpPr>
          <p:nvPr>
            <p:ph type="body" sz="quarter" idx="10"/>
          </p:nvPr>
        </p:nvSpPr>
        <p:spPr>
          <a:xfrm>
            <a:off x="522287" y="4719826"/>
            <a:ext cx="7254552" cy="352425"/>
          </a:xfrm>
        </p:spPr>
        <p:txBody>
          <a:bodyPr>
            <a:normAutofit fontScale="92500" lnSpcReduction="10000"/>
          </a:bodyPr>
          <a:lstStyle/>
          <a:p>
            <a:r>
              <a:rPr lang="de-DE" dirty="0"/>
              <a:t>Basis: n=139.279 Fälle (Nutzer stationäre und/oder mobile Angebote letzte 3 Monate ab 16 Jahren) / Quelle: </a:t>
            </a:r>
            <a:r>
              <a:rPr lang="de-DE" dirty="0" err="1"/>
              <a:t>agof</a:t>
            </a:r>
            <a:r>
              <a:rPr lang="de-DE" dirty="0"/>
              <a:t> e. V. / </a:t>
            </a:r>
            <a:r>
              <a:rPr lang="de-DE" dirty="0" err="1"/>
              <a:t>daily</a:t>
            </a:r>
            <a:r>
              <a:rPr lang="de-DE" dirty="0"/>
              <a:t> digital </a:t>
            </a:r>
            <a:r>
              <a:rPr lang="de-DE" dirty="0" err="1"/>
              <a:t>facts</a:t>
            </a:r>
            <a:r>
              <a:rPr lang="de-DE" dirty="0"/>
              <a:t> 03.01.2019 / Auswertungszeitraum: Dezember 2018 / </a:t>
            </a:r>
            <a:r>
              <a:rPr lang="de-DE" dirty="0" err="1"/>
              <a:t>VuMA</a:t>
            </a:r>
            <a:r>
              <a:rPr lang="de-DE" dirty="0"/>
              <a:t>-Merkmale: Einstellungen – Einkaufen / Darstellung der TOP 3 Statements nach Index pro Altersgruppe Ausprägung TOP2: trifft voll und ganz zu/trifft zu / Angaben: Millionen und Index (Internetnutzer gesamt = 100)</a:t>
            </a:r>
          </a:p>
        </p:txBody>
      </p:sp>
      <p:graphicFrame>
        <p:nvGraphicFramePr>
          <p:cNvPr id="6" name="Diagramm 5">
            <a:extLst>
              <a:ext uri="{FF2B5EF4-FFF2-40B4-BE49-F238E27FC236}">
                <a16:creationId xmlns:a16="http://schemas.microsoft.com/office/drawing/2014/main" id="{A541D18A-22EB-4793-8DD8-98B475DE1846}"/>
              </a:ext>
            </a:extLst>
          </p:cNvPr>
          <p:cNvGraphicFramePr/>
          <p:nvPr>
            <p:extLst>
              <p:ext uri="{D42A27DB-BD31-4B8C-83A1-F6EECF244321}">
                <p14:modId xmlns:p14="http://schemas.microsoft.com/office/powerpoint/2010/main" val="1564043220"/>
              </p:ext>
            </p:extLst>
          </p:nvPr>
        </p:nvGraphicFramePr>
        <p:xfrm>
          <a:off x="5486400" y="1084728"/>
          <a:ext cx="2934541" cy="344282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hteck 2">
            <a:extLst>
              <a:ext uri="{FF2B5EF4-FFF2-40B4-BE49-F238E27FC236}">
                <a16:creationId xmlns:a16="http://schemas.microsoft.com/office/drawing/2014/main" id="{371C1E63-63D4-4890-B1F4-1D0129AD6B89}"/>
              </a:ext>
            </a:extLst>
          </p:cNvPr>
          <p:cNvSpPr/>
          <p:nvPr/>
        </p:nvSpPr>
        <p:spPr>
          <a:xfrm>
            <a:off x="785812" y="1162704"/>
            <a:ext cx="2871789" cy="369332"/>
          </a:xfrm>
          <a:prstGeom prst="rect">
            <a:avLst/>
          </a:prstGeom>
        </p:spPr>
        <p:txBody>
          <a:bodyPr wrap="square">
            <a:spAutoFit/>
          </a:bodyPr>
          <a:lstStyle/>
          <a:p>
            <a:r>
              <a:rPr lang="de-DE" sz="900" b="1" dirty="0">
                <a:latin typeface="Verdana" panose="020B0604030504040204" pitchFamily="34" charset="0"/>
                <a:ea typeface="Verdana" panose="020B0604030504040204" pitchFamily="34" charset="0"/>
                <a:cs typeface="Verdana" panose="020B0604030504040204" pitchFamily="34" charset="0"/>
              </a:rPr>
              <a:t>TOP 3 Statements nach Affinität pro Altersgruppe (trifft (voll und ganz) zu)</a:t>
            </a:r>
            <a:endParaRPr lang="de-DE" sz="900" dirty="0"/>
          </a:p>
        </p:txBody>
      </p:sp>
    </p:spTree>
    <p:extLst>
      <p:ext uri="{BB962C8B-B14F-4D97-AF65-F5344CB8AC3E}">
        <p14:creationId xmlns:p14="http://schemas.microsoft.com/office/powerpoint/2010/main" val="234886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Internet informiert: TOP 10</a:t>
            </a:r>
          </a:p>
        </p:txBody>
      </p:sp>
      <p:sp>
        <p:nvSpPr>
          <p:cNvPr id="4" name="Textplatzhalter 3"/>
          <p:cNvSpPr>
            <a:spLocks noGrp="1"/>
          </p:cNvSpPr>
          <p:nvPr>
            <p:ph type="body" sz="quarter" idx="10"/>
          </p:nvPr>
        </p:nvSpPr>
        <p:spPr>
          <a:xfrm>
            <a:off x="522288" y="4718543"/>
            <a:ext cx="7231824" cy="352425"/>
          </a:xfrm>
        </p:spPr>
        <p:txBody>
          <a:bodyPr>
            <a:noAutofit/>
          </a:bodyPr>
          <a:lstStyle/>
          <a:p>
            <a:pPr>
              <a:spcBef>
                <a:spcPts val="0"/>
              </a:spcBef>
            </a:pPr>
            <a:r>
              <a:rPr lang="de-DE" dirty="0"/>
              <a:t>Basis: n=139.279 Fälle (Nutzer stationäre und/oder mobile Angebote letzte 3 Monate ab 16 Jahren) / Quelle: </a:t>
            </a:r>
            <a:r>
              <a:rPr lang="de-DE" dirty="0" err="1"/>
              <a:t>agof</a:t>
            </a:r>
            <a:r>
              <a:rPr lang="de-DE" dirty="0"/>
              <a:t> e. V. / </a:t>
            </a:r>
            <a:r>
              <a:rPr lang="de-DE" dirty="0" err="1"/>
              <a:t>daily</a:t>
            </a:r>
            <a:r>
              <a:rPr lang="de-DE" dirty="0"/>
              <a:t> digital </a:t>
            </a:r>
            <a:r>
              <a:rPr lang="de-DE" dirty="0" err="1"/>
              <a:t>facts</a:t>
            </a:r>
            <a:r>
              <a:rPr lang="de-DE" dirty="0"/>
              <a:t> 03.01.2019 / Auswertungszeitraum: Dezember 2018 / b4p-Merkmal: „Über welche Produkte und Dienstleistungen haben Sie sich schon einmal im Internet informiert?“ Darstellung der Top 10 von insgesamt 32 Produkten / Angaben in Prozent </a:t>
            </a:r>
          </a:p>
        </p:txBody>
      </p:sp>
      <p:graphicFrame>
        <p:nvGraphicFramePr>
          <p:cNvPr id="8" name="Inhaltsplatzhalter 5"/>
          <p:cNvGraphicFramePr>
            <a:graphicFrameLocks/>
          </p:cNvGraphicFramePr>
          <p:nvPr>
            <p:extLst>
              <p:ext uri="{D42A27DB-BD31-4B8C-83A1-F6EECF244321}">
                <p14:modId xmlns:p14="http://schemas.microsoft.com/office/powerpoint/2010/main" val="1195195849"/>
              </p:ext>
            </p:extLst>
          </p:nvPr>
        </p:nvGraphicFramePr>
        <p:xfrm>
          <a:off x="795337" y="1790699"/>
          <a:ext cx="7594600" cy="2686051"/>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a:spLocks noGrp="1"/>
          </p:cNvSpPr>
          <p:nvPr>
            <p:ph idx="1"/>
          </p:nvPr>
        </p:nvSpPr>
        <p:spPr>
          <a:xfrm>
            <a:off x="785307" y="1200151"/>
            <a:ext cx="7595460" cy="590548"/>
          </a:xfrm>
        </p:spPr>
        <p:txBody>
          <a:bodyPr>
            <a:noAutofit/>
          </a:bodyPr>
          <a:lstStyle/>
          <a:p>
            <a:r>
              <a:rPr lang="de-DE" sz="1100" dirty="0"/>
              <a:t>Sich online zu Produkten und ihren Eigenschaften zu informieren, ist für viel Konsumenten eine Selbstverständlichkeit, insbesondere wenn es um High-Involvement-Produkte geht. Am größten fällt der Anteil derjenigen, die online recherchieren, bei Bekleidung, Schuhen und Veranstaltungen aus.</a:t>
            </a:r>
          </a:p>
        </p:txBody>
      </p:sp>
    </p:spTree>
    <p:extLst>
      <p:ext uri="{BB962C8B-B14F-4D97-AF65-F5344CB8AC3E}">
        <p14:creationId xmlns:p14="http://schemas.microsoft.com/office/powerpoint/2010/main" val="425480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Top 10 Produkte nach </a:t>
            </a:r>
            <a:r>
              <a:rPr lang="de-DE" dirty="0" err="1"/>
              <a:t>Conversion</a:t>
            </a:r>
            <a:r>
              <a:rPr lang="de-DE" dirty="0"/>
              <a:t>-Rates</a:t>
            </a:r>
          </a:p>
        </p:txBody>
      </p:sp>
      <p:graphicFrame>
        <p:nvGraphicFramePr>
          <p:cNvPr id="5" name="Group 46"/>
          <p:cNvGraphicFramePr>
            <a:graphicFrameLocks noGrp="1"/>
          </p:cNvGraphicFramePr>
          <p:nvPr>
            <p:extLst/>
          </p:nvPr>
        </p:nvGraphicFramePr>
        <p:xfrm>
          <a:off x="617538" y="2105790"/>
          <a:ext cx="3346278" cy="2386307"/>
        </p:xfrm>
        <a:graphic>
          <a:graphicData uri="http://schemas.openxmlformats.org/drawingml/2006/table">
            <a:tbl>
              <a:tblPr/>
              <a:tblGrid>
                <a:gridCol w="2620938">
                  <a:extLst>
                    <a:ext uri="{9D8B030D-6E8A-4147-A177-3AD203B41FA5}">
                      <a16:colId xmlns:a16="http://schemas.microsoft.com/office/drawing/2014/main" val="20000"/>
                    </a:ext>
                  </a:extLst>
                </a:gridCol>
                <a:gridCol w="725340">
                  <a:extLst>
                    <a:ext uri="{9D8B030D-6E8A-4147-A177-3AD203B41FA5}">
                      <a16:colId xmlns:a16="http://schemas.microsoft.com/office/drawing/2014/main" val="20001"/>
                    </a:ext>
                  </a:extLst>
                </a:gridCol>
              </a:tblGrid>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Mode / Bekleidung</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73,0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Schuhe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68,0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Bücher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66,4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Veranstaltungen (Konzerte etc.)</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63,7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CDs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62,4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DVDs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60,6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Computerspiele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55,4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Erotikartikel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52,0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Sportartikel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a:solidFill>
                            <a:srgbClr val="000000"/>
                          </a:solidFill>
                          <a:effectLst/>
                          <a:latin typeface="Verdana" panose="020B0604030504040204" pitchFamily="34" charset="0"/>
                          <a:ea typeface="Verdana" panose="020B0604030504040204" pitchFamily="34" charset="0"/>
                        </a:rPr>
                        <a:t>51,4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Reisebestandteile (Flüge, Hotels, etc.)</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50,4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endPar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0800" marR="10800" marT="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6" name="Diagramm 5"/>
          <p:cNvGraphicFramePr/>
          <p:nvPr>
            <p:extLst>
              <p:ext uri="{D42A27DB-BD31-4B8C-83A1-F6EECF244321}">
                <p14:modId xmlns:p14="http://schemas.microsoft.com/office/powerpoint/2010/main" val="2957351479"/>
              </p:ext>
            </p:extLst>
          </p:nvPr>
        </p:nvGraphicFramePr>
        <p:xfrm>
          <a:off x="3852864" y="1807634"/>
          <a:ext cx="4537075" cy="27684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3175811" y="1746547"/>
            <a:ext cx="833883" cy="369332"/>
          </a:xfrm>
          <a:prstGeom prst="rect">
            <a:avLst/>
          </a:prstGeom>
          <a:noFill/>
        </p:spPr>
        <p:txBody>
          <a:bodyPr wrap="none" rtlCol="0">
            <a:spAutoFit/>
          </a:bodyPr>
          <a:lstStyle/>
          <a:p>
            <a:pPr algn="ctr"/>
            <a:r>
              <a:rPr lang="de-DE" sz="900" dirty="0" err="1">
                <a:latin typeface="Verdana" panose="020B0604030504040204" pitchFamily="34" charset="0"/>
                <a:ea typeface="Verdana" panose="020B0604030504040204" pitchFamily="34" charset="0"/>
                <a:cs typeface="Verdana" panose="020B0604030504040204" pitchFamily="34" charset="0"/>
              </a:rPr>
              <a:t>Conversion</a:t>
            </a:r>
            <a:endParaRPr lang="de-DE" sz="900" dirty="0">
              <a:latin typeface="Verdana" panose="020B0604030504040204" pitchFamily="34" charset="0"/>
              <a:ea typeface="Verdana" panose="020B0604030504040204" pitchFamily="34" charset="0"/>
              <a:cs typeface="Verdana" panose="020B0604030504040204" pitchFamily="34" charset="0"/>
            </a:endParaRPr>
          </a:p>
          <a:p>
            <a:pPr algn="ctr"/>
            <a:r>
              <a:rPr lang="de-DE" sz="900" dirty="0">
                <a:latin typeface="Verdana" panose="020B0604030504040204" pitchFamily="34" charset="0"/>
                <a:ea typeface="Verdana" panose="020B0604030504040204" pitchFamily="34" charset="0"/>
                <a:cs typeface="Verdana" panose="020B0604030504040204" pitchFamily="34" charset="0"/>
              </a:rPr>
              <a:t>Rates:</a:t>
            </a:r>
          </a:p>
        </p:txBody>
      </p:sp>
      <p:sp>
        <p:nvSpPr>
          <p:cNvPr id="3" name="Textplatzhalter 2"/>
          <p:cNvSpPr>
            <a:spLocks noGrp="1"/>
          </p:cNvSpPr>
          <p:nvPr>
            <p:ph type="body" sz="quarter" idx="10"/>
          </p:nvPr>
        </p:nvSpPr>
        <p:spPr>
          <a:xfrm>
            <a:off x="522287" y="4719826"/>
            <a:ext cx="7529760" cy="352425"/>
          </a:xfrm>
        </p:spPr>
        <p:txBody>
          <a:bodyPr>
            <a:noAutofit/>
          </a:bodyPr>
          <a:lstStyle/>
          <a:p>
            <a:r>
              <a:rPr lang="de-DE" dirty="0"/>
              <a:t>Basis: n=139.279 Fälle (Nutzer stationäre und/oder mobile Angebote letzte 3 Monate ab 16 Jahren) / Quelle: </a:t>
            </a:r>
            <a:r>
              <a:rPr lang="de-DE" dirty="0" err="1"/>
              <a:t>agof</a:t>
            </a:r>
            <a:r>
              <a:rPr lang="de-DE" dirty="0"/>
              <a:t> e. V. / </a:t>
            </a:r>
            <a:r>
              <a:rPr lang="de-DE" dirty="0" err="1"/>
              <a:t>daily</a:t>
            </a:r>
            <a:r>
              <a:rPr lang="de-DE" dirty="0"/>
              <a:t> digital </a:t>
            </a:r>
            <a:r>
              <a:rPr lang="de-DE" dirty="0" err="1"/>
              <a:t>facts</a:t>
            </a:r>
            <a:r>
              <a:rPr lang="de-DE" dirty="0"/>
              <a:t> 03.01.2019 / Auswertungszeitraum: Dezember 2018 / b4p-Merkmale: „Über welche Produkte und Dienstleistungen haben Sie sich schon einmal im Internet informiert?“ und “Und welche Produkte und Dienstleistungen haben Sie schon einmal im Internet gekauft?“ Darstellung der Top 10 von insgesamt 32 Produkten / Angaben in % </a:t>
            </a:r>
          </a:p>
        </p:txBody>
      </p:sp>
      <p:sp>
        <p:nvSpPr>
          <p:cNvPr id="9" name="Inhaltsplatzhalter 2"/>
          <p:cNvSpPr>
            <a:spLocks noGrp="1"/>
          </p:cNvSpPr>
          <p:nvPr>
            <p:ph idx="1"/>
          </p:nvPr>
        </p:nvSpPr>
        <p:spPr>
          <a:xfrm>
            <a:off x="785307" y="1200151"/>
            <a:ext cx="7595460" cy="582929"/>
          </a:xfrm>
        </p:spPr>
        <p:txBody>
          <a:bodyPr>
            <a:normAutofit fontScale="92500"/>
          </a:bodyPr>
          <a:lstStyle/>
          <a:p>
            <a:r>
              <a:rPr lang="de-DE" sz="1100" dirty="0"/>
              <a:t>Sich online informieren und online kaufen – oft findet heute der gesamte Entscheidungs- und Kaufprozess online statt. So liegt die </a:t>
            </a:r>
            <a:r>
              <a:rPr lang="de-DE" sz="1100" dirty="0" err="1"/>
              <a:t>Conversion</a:t>
            </a:r>
            <a:r>
              <a:rPr lang="de-DE" sz="1100" dirty="0"/>
              <a:t> Rate bei Mode/Bekleidung, bei Schuhen und bei Büchern über 66%, es haben also mehr als zwei Drittel derjenigen, die sich online informiert haben, auch online gekauft. </a:t>
            </a:r>
          </a:p>
        </p:txBody>
      </p:sp>
    </p:spTree>
    <p:extLst>
      <p:ext uri="{BB962C8B-B14F-4D97-AF65-F5344CB8AC3E}">
        <p14:creationId xmlns:p14="http://schemas.microsoft.com/office/powerpoint/2010/main" val="67309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Customer Journey beinhaltet online- und offline-</a:t>
            </a:r>
            <a:r>
              <a:rPr lang="de-DE" dirty="0" err="1"/>
              <a:t>Touchpoints</a:t>
            </a:r>
            <a:endParaRPr lang="de-DE" dirty="0"/>
          </a:p>
        </p:txBody>
      </p:sp>
      <p:graphicFrame>
        <p:nvGraphicFramePr>
          <p:cNvPr id="10" name="Diagramm 9"/>
          <p:cNvGraphicFramePr/>
          <p:nvPr>
            <p:extLst>
              <p:ext uri="{D42A27DB-BD31-4B8C-83A1-F6EECF244321}">
                <p14:modId xmlns:p14="http://schemas.microsoft.com/office/powerpoint/2010/main" val="2137846825"/>
              </p:ext>
            </p:extLst>
          </p:nvPr>
        </p:nvGraphicFramePr>
        <p:xfrm>
          <a:off x="790258" y="2115282"/>
          <a:ext cx="7598092" cy="1190625"/>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0"/>
            <a:ext cx="7595460" cy="942526"/>
          </a:xfrm>
        </p:spPr>
        <p:txBody>
          <a:bodyPr>
            <a:noAutofit/>
          </a:bodyPr>
          <a:lstStyle/>
          <a:p>
            <a:r>
              <a:rPr lang="de-DE" sz="1000" dirty="0"/>
              <a:t>Sich im Internet zu informieren und dann im Geschäft zu kaufen oder umgekehrt sind jedoch auch verbreitete Verhaltensweisen. Verbraucher sind Always-On und wechseln ständig von der digitalen in die reale Welt und zurück. 21,49 Millionen Nutzer informieren sich online, kaufen aber im Geschäft. In ihrer demografischen Struktur ähneln sie der Gesamtheit der Onliner. Unter den 13,85 Millionen Nutzern, die sich im Geschäft informieren, dann aber online kaufen sind Männer und die Altersgruppen bis 49 Jahre überdurchschnittlich vertreten. </a:t>
            </a:r>
          </a:p>
        </p:txBody>
      </p:sp>
      <p:sp>
        <p:nvSpPr>
          <p:cNvPr id="3" name="Textplatzhalter 2"/>
          <p:cNvSpPr>
            <a:spLocks noGrp="1"/>
          </p:cNvSpPr>
          <p:nvPr>
            <p:ph type="body" sz="quarter" idx="10"/>
          </p:nvPr>
        </p:nvSpPr>
        <p:spPr/>
        <p:txBody>
          <a:bodyPr>
            <a:normAutofit/>
          </a:bodyPr>
          <a:lstStyle/>
          <a:p>
            <a:pPr>
              <a:spcBef>
                <a:spcPts val="0"/>
              </a:spcBef>
            </a:pPr>
            <a:r>
              <a:rPr lang="de-DE" dirty="0"/>
              <a:t>Basis: n=139.279 Fälle (Nutzer stationäre und/oder mobile Angebote letzte 3 Monate ab 16 Jahren) / Quelle: </a:t>
            </a:r>
            <a:r>
              <a:rPr lang="de-DE" dirty="0" err="1"/>
              <a:t>agof</a:t>
            </a:r>
            <a:r>
              <a:rPr lang="de-DE" dirty="0"/>
              <a:t> e. V. / </a:t>
            </a:r>
            <a:r>
              <a:rPr lang="de-DE" dirty="0" err="1"/>
              <a:t>daily</a:t>
            </a:r>
            <a:r>
              <a:rPr lang="de-DE" dirty="0"/>
              <a:t> digital </a:t>
            </a:r>
            <a:r>
              <a:rPr lang="de-DE" dirty="0" err="1"/>
              <a:t>facts</a:t>
            </a:r>
            <a:r>
              <a:rPr lang="de-DE" dirty="0"/>
              <a:t> 03.01.2019 / Auswertungszeitraum: Dezember 2018 / </a:t>
            </a:r>
            <a:r>
              <a:rPr lang="de-DE" dirty="0" err="1"/>
              <a:t>VuMA</a:t>
            </a:r>
            <a:r>
              <a:rPr lang="de-DE" dirty="0"/>
              <a:t>-Merkmale: Einstellungen – Persönliche Lebenssituation / Angaben in %</a:t>
            </a:r>
          </a:p>
        </p:txBody>
      </p:sp>
      <p:graphicFrame>
        <p:nvGraphicFramePr>
          <p:cNvPr id="6" name="Diagramm 5">
            <a:extLst>
              <a:ext uri="{FF2B5EF4-FFF2-40B4-BE49-F238E27FC236}">
                <a16:creationId xmlns:a16="http://schemas.microsoft.com/office/drawing/2014/main" id="{36C0C720-B077-4E8A-A5E2-196CE9D874C6}"/>
              </a:ext>
            </a:extLst>
          </p:cNvPr>
          <p:cNvGraphicFramePr/>
          <p:nvPr>
            <p:extLst>
              <p:ext uri="{D42A27DB-BD31-4B8C-83A1-F6EECF244321}">
                <p14:modId xmlns:p14="http://schemas.microsoft.com/office/powerpoint/2010/main" val="2781943182"/>
              </p:ext>
            </p:extLst>
          </p:nvPr>
        </p:nvGraphicFramePr>
        <p:xfrm>
          <a:off x="790258" y="3352798"/>
          <a:ext cx="7598092" cy="1190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310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Studienmodell, Kontakt</a:t>
            </a:r>
          </a:p>
        </p:txBody>
      </p:sp>
      <p:pic>
        <p:nvPicPr>
          <p:cNvPr id="3" name="Grafik 2">
            <a:extLst>
              <a:ext uri="{FF2B5EF4-FFF2-40B4-BE49-F238E27FC236}">
                <a16:creationId xmlns:a16="http://schemas.microsoft.com/office/drawing/2014/main" id="{2C181FBC-2F91-4B48-BCC6-19C6B87D2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340" y="268476"/>
            <a:ext cx="1394204" cy="493200"/>
          </a:xfrm>
          <a:prstGeom prst="rect">
            <a:avLst/>
          </a:prstGeom>
        </p:spPr>
      </p:pic>
    </p:spTree>
    <p:extLst>
      <p:ext uri="{BB962C8B-B14F-4D97-AF65-F5344CB8AC3E}">
        <p14:creationId xmlns:p14="http://schemas.microsoft.com/office/powerpoint/2010/main" val="385679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Methodenmodell der </a:t>
            </a:r>
            <a:r>
              <a:rPr lang="de-DE" b="1" dirty="0" err="1"/>
              <a:t>daily</a:t>
            </a:r>
            <a:r>
              <a:rPr lang="de-DE" b="1" dirty="0"/>
              <a:t> digital </a:t>
            </a:r>
            <a:r>
              <a:rPr lang="de-DE" b="1" dirty="0" err="1"/>
              <a:t>facts</a:t>
            </a:r>
            <a:endParaRPr lang="de-DE" b="1" dirty="0"/>
          </a:p>
        </p:txBody>
      </p:sp>
      <p:pic>
        <p:nvPicPr>
          <p:cNvPr id="19" name="Picture 3" descr="T:\Mkt-PR\Bildmaterial\Logos\AGOF_Logos\daily facts Logos\AGOF-logo_daily-digital-facts\AGOF-logo_daily-digital-fac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142" y="2817534"/>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26" name="Rechteck 25"/>
          <p:cNvSpPr/>
          <p:nvPr/>
        </p:nvSpPr>
        <p:spPr>
          <a:xfrm>
            <a:off x="87087" y="923026"/>
            <a:ext cx="6622646" cy="3987324"/>
          </a:xfrm>
          <a:prstGeom prst="rect">
            <a:avLst/>
          </a:prstGeom>
          <a:solidFill>
            <a:srgbClr val="DFF4FF"/>
          </a:solidFill>
          <a:ln w="25400">
            <a:solidFill>
              <a:srgbClr val="0092C6"/>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7" name="Abgerundetes Rechteck 26"/>
          <p:cNvSpPr/>
          <p:nvPr/>
        </p:nvSpPr>
        <p:spPr>
          <a:xfrm>
            <a:off x="154375" y="1681504"/>
            <a:ext cx="1861200" cy="881063"/>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Tagesaktuelle technische Messung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Browser/Apps</a:t>
            </a:r>
          </a:p>
        </p:txBody>
      </p:sp>
      <p:sp>
        <p:nvSpPr>
          <p:cNvPr id="28" name="Abgerundetes Rechteck 27"/>
          <p:cNvSpPr/>
          <p:nvPr/>
        </p:nvSpPr>
        <p:spPr>
          <a:xfrm>
            <a:off x="154705" y="2656864"/>
            <a:ext cx="1859519" cy="756000"/>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err="1">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OnSite</a:t>
            </a: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a:t>
            </a:r>
            <a:r>
              <a:rPr lang="de-DE" sz="1200" b="1" dirty="0" err="1">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InApp</a:t>
            </a: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-Befragung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Internetnutzer 16+ J.</a:t>
            </a:r>
          </a:p>
        </p:txBody>
      </p:sp>
      <p:sp>
        <p:nvSpPr>
          <p:cNvPr id="29" name="Abgerundetes Rechteck 28"/>
          <p:cNvSpPr/>
          <p:nvPr/>
        </p:nvSpPr>
        <p:spPr>
          <a:xfrm>
            <a:off x="3614126" y="1366854"/>
            <a:ext cx="916149"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Bildung der User</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Erstellung und Betrieb des technischen User-Panels</a:t>
            </a:r>
          </a:p>
        </p:txBody>
      </p:sp>
      <p:sp>
        <p:nvSpPr>
          <p:cNvPr id="30" name="Abgerundetes Rechteck 29"/>
          <p:cNvSpPr/>
          <p:nvPr/>
        </p:nvSpPr>
        <p:spPr>
          <a:xfrm>
            <a:off x="154705" y="3514217"/>
            <a:ext cx="1861200" cy="756000"/>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Telefonische Basisbefragung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Bevölkerung 16+ J.</a:t>
            </a:r>
          </a:p>
        </p:txBody>
      </p:sp>
      <p:sp>
        <p:nvSpPr>
          <p:cNvPr id="31" name="Pfeil nach rechts 30"/>
          <p:cNvSpPr/>
          <p:nvPr/>
        </p:nvSpPr>
        <p:spPr>
          <a:xfrm>
            <a:off x="2083338" y="197659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2" name="Pfeil nach rechts 31"/>
          <p:cNvSpPr/>
          <p:nvPr/>
        </p:nvSpPr>
        <p:spPr>
          <a:xfrm>
            <a:off x="2082801" y="289709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3" name="Pfeil nach rechts 32"/>
          <p:cNvSpPr/>
          <p:nvPr/>
        </p:nvSpPr>
        <p:spPr>
          <a:xfrm>
            <a:off x="3287579" y="1976891"/>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4" name="Pfeil nach rechts 33"/>
          <p:cNvSpPr/>
          <p:nvPr/>
        </p:nvSpPr>
        <p:spPr>
          <a:xfrm>
            <a:off x="3286180" y="2898491"/>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35" name="Pfeil nach rechts 34"/>
          <p:cNvSpPr/>
          <p:nvPr/>
        </p:nvSpPr>
        <p:spPr>
          <a:xfrm>
            <a:off x="2072452" y="3775528"/>
            <a:ext cx="1534420"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rPr>
              <a:t>&lt;</a:t>
            </a:r>
          </a:p>
        </p:txBody>
      </p:sp>
      <p:sp>
        <p:nvSpPr>
          <p:cNvPr id="36" name="Abgerundetes Rechteck 35"/>
          <p:cNvSpPr/>
          <p:nvPr/>
        </p:nvSpPr>
        <p:spPr>
          <a:xfrm>
            <a:off x="6204672" y="1366854"/>
            <a:ext cx="792000"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Erstellung finaler Auswertungs- </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Und Planungsdatei</a:t>
            </a:r>
            <a:endParaRPr lang="de-DE" sz="1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echteck 36"/>
          <p:cNvSpPr/>
          <p:nvPr/>
        </p:nvSpPr>
        <p:spPr>
          <a:xfrm>
            <a:off x="850869" y="958492"/>
            <a:ext cx="4493538" cy="307777"/>
          </a:xfrm>
          <a:prstGeom prst="rect">
            <a:avLst/>
          </a:prstGeom>
        </p:spPr>
        <p:txBody>
          <a:bodyPr wrap="none">
            <a:spAutoFit/>
          </a:bodyPr>
          <a:lstStyle/>
          <a:p>
            <a:r>
              <a:rPr lang="de-DE" sz="1400" b="1" dirty="0">
                <a:solidFill>
                  <a:prstClr val="black"/>
                </a:solidFill>
                <a:latin typeface="Verdana" panose="020B0604030504040204" pitchFamily="34" charset="0"/>
                <a:ea typeface="Verdana" panose="020B0604030504040204" pitchFamily="34" charset="0"/>
                <a:cs typeface="Verdana" panose="020B0604030504040204" pitchFamily="34" charset="0"/>
              </a:rPr>
              <a:t>Zentrales Mess- und Verarbeitungssystem </a:t>
            </a:r>
          </a:p>
        </p:txBody>
      </p:sp>
      <p:sp>
        <p:nvSpPr>
          <p:cNvPr id="40" name="Abgerundetes Rechteck 39"/>
          <p:cNvSpPr/>
          <p:nvPr/>
        </p:nvSpPr>
        <p:spPr>
          <a:xfrm>
            <a:off x="2422309" y="1365040"/>
            <a:ext cx="792000"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Client-Anreicherung </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um Sozio-Daten </a:t>
            </a:r>
          </a:p>
        </p:txBody>
      </p:sp>
      <p:sp>
        <p:nvSpPr>
          <p:cNvPr id="41" name="Abgerundetes Rechteck 40"/>
          <p:cNvSpPr/>
          <p:nvPr/>
        </p:nvSpPr>
        <p:spPr>
          <a:xfrm>
            <a:off x="4920984" y="1377171"/>
            <a:ext cx="916149"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Gewichtung, Anpassung Netto-RW</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Justierung, Fusion Marktdaten</a:t>
            </a:r>
          </a:p>
        </p:txBody>
      </p:sp>
      <p:sp>
        <p:nvSpPr>
          <p:cNvPr id="42" name="Pfeil nach rechts 41"/>
          <p:cNvSpPr/>
          <p:nvPr/>
        </p:nvSpPr>
        <p:spPr>
          <a:xfrm>
            <a:off x="4590447" y="288188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43" name="Pfeil nach rechts 42"/>
          <p:cNvSpPr/>
          <p:nvPr/>
        </p:nvSpPr>
        <p:spPr>
          <a:xfrm>
            <a:off x="7039738" y="2892766"/>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44" name="Pfeil nach rechts 43"/>
          <p:cNvSpPr/>
          <p:nvPr/>
        </p:nvSpPr>
        <p:spPr>
          <a:xfrm>
            <a:off x="5885851" y="2881878"/>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Tree>
    <p:extLst>
      <p:ext uri="{BB962C8B-B14F-4D97-AF65-F5344CB8AC3E}">
        <p14:creationId xmlns:p14="http://schemas.microsoft.com/office/powerpoint/2010/main" val="291133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Verdana"/>
                <a:cs typeface="Verdana"/>
              </a:rPr>
              <a:t>Kontakt</a:t>
            </a:r>
            <a:endParaRPr lang="de-DE" dirty="0"/>
          </a:p>
        </p:txBody>
      </p:sp>
      <p:sp>
        <p:nvSpPr>
          <p:cNvPr id="3" name="Inhaltsplatzhalter 2"/>
          <p:cNvSpPr>
            <a:spLocks noGrp="1"/>
          </p:cNvSpPr>
          <p:nvPr>
            <p:ph sz="half" idx="1"/>
          </p:nvPr>
        </p:nvSpPr>
        <p:spPr>
          <a:xfrm>
            <a:off x="785813" y="1367406"/>
            <a:ext cx="3709987" cy="3117733"/>
          </a:xfrm>
          <a:solidFill>
            <a:srgbClr val="DFF4FF"/>
          </a:solidFill>
          <a:ln w="19050">
            <a:solidFill>
              <a:srgbClr val="0092C6"/>
            </a:solidFill>
          </a:ln>
          <a:effectLst>
            <a:outerShdw blurRad="50800" dist="38100" dir="2700000" algn="tl" rotWithShape="0">
              <a:prstClr val="black">
                <a:alpha val="40000"/>
              </a:prstClr>
            </a:outerShdw>
          </a:effectLst>
        </p:spPr>
        <p:txBody>
          <a:bodyPr anchor="ctr"/>
          <a:lstStyle/>
          <a:p>
            <a:pPr>
              <a:spcBef>
                <a:spcPts val="0"/>
              </a:spcBef>
            </a:pPr>
            <a:r>
              <a:rPr lang="de-DE" dirty="0"/>
              <a:t>Bei Fragen zur </a:t>
            </a:r>
            <a:r>
              <a:rPr lang="de-DE" dirty="0" err="1"/>
              <a:t>daily</a:t>
            </a:r>
            <a:r>
              <a:rPr lang="de-DE" dirty="0"/>
              <a:t> digital </a:t>
            </a:r>
            <a:r>
              <a:rPr lang="de-DE" dirty="0" err="1"/>
              <a:t>facts</a:t>
            </a:r>
            <a:r>
              <a:rPr lang="de-DE" dirty="0"/>
              <a:t> wenden Sie sich bitte an die </a:t>
            </a:r>
            <a:r>
              <a:rPr lang="de-DE" dirty="0" err="1"/>
              <a:t>agof</a:t>
            </a:r>
            <a:r>
              <a:rPr lang="de-DE" dirty="0"/>
              <a:t>:</a:t>
            </a:r>
          </a:p>
          <a:p>
            <a:pPr>
              <a:spcBef>
                <a:spcPts val="0"/>
              </a:spcBef>
            </a:pPr>
            <a:endParaRPr lang="de-DE" dirty="0"/>
          </a:p>
          <a:p>
            <a:pPr>
              <a:spcBef>
                <a:spcPts val="0"/>
              </a:spcBef>
            </a:pPr>
            <a:r>
              <a:rPr lang="de-DE" dirty="0">
                <a:latin typeface="Verdana"/>
                <a:cs typeface="Verdana"/>
              </a:rPr>
              <a:t>Claudia Dubrau</a:t>
            </a:r>
            <a:br>
              <a:rPr lang="de-DE" dirty="0">
                <a:latin typeface="Verdana"/>
                <a:cs typeface="Verdana"/>
              </a:rPr>
            </a:br>
            <a:r>
              <a:rPr lang="de-DE" dirty="0">
                <a:latin typeface="Verdana"/>
                <a:cs typeface="Verdana"/>
              </a:rPr>
              <a:t>Geschäftsführerin </a:t>
            </a:r>
            <a:r>
              <a:rPr lang="de-DE" dirty="0" err="1">
                <a:latin typeface="Verdana"/>
                <a:cs typeface="Verdana"/>
              </a:rPr>
              <a:t>agof</a:t>
            </a:r>
            <a:r>
              <a:rPr lang="de-DE" dirty="0">
                <a:latin typeface="Verdana"/>
                <a:cs typeface="Verdana"/>
              </a:rPr>
              <a:t> e.V.</a:t>
            </a:r>
            <a:br>
              <a:rPr lang="de-DE" dirty="0">
                <a:latin typeface="Verdana"/>
                <a:cs typeface="Verdana"/>
              </a:rPr>
            </a:br>
            <a:r>
              <a:rPr lang="de-DE" dirty="0">
                <a:latin typeface="Verdana"/>
                <a:cs typeface="Verdana"/>
              </a:rPr>
              <a:t>Tel: 069 / 264 888 - 311</a:t>
            </a:r>
            <a:br>
              <a:rPr lang="de-DE" dirty="0">
                <a:latin typeface="Verdana"/>
                <a:cs typeface="Verdana"/>
              </a:rPr>
            </a:br>
            <a:r>
              <a:rPr lang="de-DE" dirty="0">
                <a:latin typeface="Verdana"/>
                <a:cs typeface="Verdana"/>
              </a:rPr>
              <a:t>Mail: claudia.dubrau@agof.de </a:t>
            </a:r>
          </a:p>
          <a:p>
            <a:pPr>
              <a:spcBef>
                <a:spcPts val="0"/>
              </a:spcBef>
            </a:pPr>
            <a:endParaRPr lang="de-DE" dirty="0">
              <a:latin typeface="Verdana"/>
              <a:cs typeface="Verdana"/>
            </a:endParaRPr>
          </a:p>
          <a:p>
            <a:pPr>
              <a:spcBef>
                <a:spcPts val="0"/>
              </a:spcBef>
            </a:pPr>
            <a:r>
              <a:rPr lang="de-DE" dirty="0">
                <a:latin typeface="Verdana"/>
                <a:cs typeface="Verdana"/>
              </a:rPr>
              <a:t>Katharina Metzger</a:t>
            </a:r>
            <a:br>
              <a:rPr lang="de-DE" dirty="0">
                <a:latin typeface="Verdana"/>
                <a:cs typeface="Verdana"/>
              </a:rPr>
            </a:br>
            <a:r>
              <a:rPr lang="de-DE" dirty="0">
                <a:latin typeface="Verdana"/>
                <a:cs typeface="Verdana"/>
              </a:rPr>
              <a:t>Pressesprecherin </a:t>
            </a:r>
            <a:r>
              <a:rPr lang="de-DE" dirty="0" err="1">
                <a:latin typeface="Verdana"/>
                <a:cs typeface="Verdana"/>
              </a:rPr>
              <a:t>agof</a:t>
            </a:r>
            <a:br>
              <a:rPr lang="de-DE" dirty="0">
                <a:latin typeface="Verdana"/>
                <a:cs typeface="Verdana"/>
              </a:rPr>
            </a:br>
            <a:r>
              <a:rPr lang="de-DE" dirty="0">
                <a:latin typeface="Verdana"/>
                <a:cs typeface="Verdana"/>
              </a:rPr>
              <a:t>Tel.: 069 / 264 888 - 318</a:t>
            </a:r>
            <a:br>
              <a:rPr lang="de-DE" dirty="0">
                <a:latin typeface="Verdana"/>
                <a:cs typeface="Verdana"/>
              </a:rPr>
            </a:br>
            <a:r>
              <a:rPr lang="de-DE" dirty="0">
                <a:latin typeface="Verdana"/>
                <a:cs typeface="Verdana"/>
              </a:rPr>
              <a:t>Mail: katharina.metzger@agof.de </a:t>
            </a:r>
          </a:p>
          <a:p>
            <a:pPr>
              <a:spcBef>
                <a:spcPts val="0"/>
              </a:spcBef>
            </a:pPr>
            <a:endParaRPr lang="de-DE" dirty="0">
              <a:latin typeface="Verdana"/>
              <a:cs typeface="Verdana"/>
            </a:endParaRPr>
          </a:p>
          <a:p>
            <a:pPr>
              <a:spcBef>
                <a:spcPts val="0"/>
              </a:spcBef>
            </a:pPr>
            <a:r>
              <a:rPr lang="de-DE" dirty="0">
                <a:latin typeface="Verdana"/>
                <a:cs typeface="Verdana"/>
              </a:rPr>
              <a:t>www.agof.de</a:t>
            </a:r>
            <a:endParaRPr lang="de-DE" dirty="0"/>
          </a:p>
        </p:txBody>
      </p:sp>
      <p:sp>
        <p:nvSpPr>
          <p:cNvPr id="5" name="Inhaltsplatzhalter 4"/>
          <p:cNvSpPr>
            <a:spLocks noGrp="1"/>
          </p:cNvSpPr>
          <p:nvPr>
            <p:ph sz="half" idx="2"/>
          </p:nvPr>
        </p:nvSpPr>
        <p:spPr>
          <a:xfrm>
            <a:off x="4648200" y="2441197"/>
            <a:ext cx="3740150" cy="2048400"/>
          </a:xfrm>
          <a:solidFill>
            <a:srgbClr val="DFF4FF"/>
          </a:solidFill>
          <a:ln w="19050">
            <a:solidFill>
              <a:srgbClr val="0092C6"/>
            </a:solidFill>
          </a:ln>
          <a:effectLst>
            <a:outerShdw blurRad="50800" dist="38100" dir="2700000" algn="tl" rotWithShape="0">
              <a:prstClr val="black">
                <a:alpha val="40000"/>
              </a:prstClr>
            </a:outerShdw>
          </a:effectLst>
        </p:spPr>
        <p:txBody>
          <a:bodyPr anchor="ctr"/>
          <a:lstStyle/>
          <a:p>
            <a:pPr>
              <a:spcBef>
                <a:spcPts val="0"/>
              </a:spcBef>
            </a:pPr>
            <a:r>
              <a:rPr lang="de-DE" dirty="0"/>
              <a:t>Bei Interesse an einer Teilnahme an der </a:t>
            </a:r>
            <a:r>
              <a:rPr lang="de-DE" dirty="0" err="1"/>
              <a:t>daily</a:t>
            </a:r>
            <a:r>
              <a:rPr lang="de-DE" dirty="0"/>
              <a:t> digital </a:t>
            </a:r>
            <a:r>
              <a:rPr lang="de-DE" dirty="0" err="1"/>
              <a:t>facts</a:t>
            </a:r>
            <a:r>
              <a:rPr lang="de-DE" dirty="0"/>
              <a:t> wenden Sie sich bitte an das </a:t>
            </a:r>
            <a:r>
              <a:rPr lang="de-DE" dirty="0" err="1"/>
              <a:t>agof</a:t>
            </a:r>
            <a:r>
              <a:rPr lang="de-DE" dirty="0"/>
              <a:t> Service Center:</a:t>
            </a:r>
          </a:p>
          <a:p>
            <a:pPr>
              <a:spcBef>
                <a:spcPts val="0"/>
              </a:spcBef>
            </a:pPr>
            <a:endParaRPr lang="de-DE" dirty="0"/>
          </a:p>
          <a:p>
            <a:pPr>
              <a:spcBef>
                <a:spcPts val="0"/>
              </a:spcBef>
            </a:pPr>
            <a:r>
              <a:rPr lang="de-DE" dirty="0" err="1"/>
              <a:t>agof</a:t>
            </a:r>
            <a:r>
              <a:rPr lang="de-DE" dirty="0"/>
              <a:t> Service Center</a:t>
            </a:r>
            <a:br>
              <a:rPr lang="de-DE" dirty="0"/>
            </a:br>
            <a:r>
              <a:rPr lang="de-DE" dirty="0"/>
              <a:t>Tel: 0800 / 4102977</a:t>
            </a:r>
            <a:br>
              <a:rPr lang="de-DE" dirty="0"/>
            </a:br>
            <a:r>
              <a:rPr lang="de-DE" dirty="0"/>
              <a:t>Mail: servicecenter@agof.de </a:t>
            </a:r>
          </a:p>
        </p:txBody>
      </p:sp>
      <p:sp>
        <p:nvSpPr>
          <p:cNvPr id="6" name="Textplatzhalter 5"/>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409532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C2D956-97CE-491F-9FDD-1ECFFA3E217F}"/>
              </a:ext>
            </a:extLst>
          </p:cNvPr>
          <p:cNvSpPr>
            <a:spLocks noGrp="1"/>
          </p:cNvSpPr>
          <p:nvPr>
            <p:ph type="title"/>
          </p:nvPr>
        </p:nvSpPr>
        <p:spPr/>
        <p:txBody>
          <a:bodyPr>
            <a:normAutofit/>
          </a:bodyPr>
          <a:lstStyle/>
          <a:p>
            <a:r>
              <a:rPr lang="de-DE" dirty="0"/>
              <a:t>Basisdaten zur Nutzerschaft</a:t>
            </a:r>
          </a:p>
        </p:txBody>
      </p:sp>
    </p:spTree>
    <p:extLst>
      <p:ext uri="{BB962C8B-B14F-4D97-AF65-F5344CB8AC3E}">
        <p14:creationId xmlns:p14="http://schemas.microsoft.com/office/powerpoint/2010/main" val="137578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agof</a:t>
            </a:r>
            <a:r>
              <a:rPr lang="de-DE" dirty="0"/>
              <a:t> Universum</a:t>
            </a:r>
          </a:p>
        </p:txBody>
      </p:sp>
      <p:sp>
        <p:nvSpPr>
          <p:cNvPr id="3" name="Inhaltsplatzhalter 2"/>
          <p:cNvSpPr>
            <a:spLocks noGrp="1"/>
          </p:cNvSpPr>
          <p:nvPr>
            <p:ph idx="1"/>
          </p:nvPr>
        </p:nvSpPr>
        <p:spPr/>
        <p:txBody>
          <a:bodyPr>
            <a:normAutofit/>
          </a:bodyPr>
          <a:lstStyle/>
          <a:p>
            <a:r>
              <a:rPr lang="de-DE" sz="1200" dirty="0"/>
              <a:t>Die Gesamtbevölkerung ab 16 Jahren umfasst 69,34 Millionen Personen. Davon nutzen insgesamt 85,3% (59,14 Millionen) das Internet. </a:t>
            </a:r>
          </a:p>
        </p:txBody>
      </p:sp>
      <p:sp>
        <p:nvSpPr>
          <p:cNvPr id="4" name="Textplatzhalter 3"/>
          <p:cNvSpPr>
            <a:spLocks noGrp="1"/>
          </p:cNvSpPr>
          <p:nvPr>
            <p:ph type="body" sz="quarter" idx="10"/>
          </p:nvPr>
        </p:nvSpPr>
        <p:spPr/>
        <p:txBody>
          <a:bodyPr>
            <a:normAutofit/>
          </a:bodyPr>
          <a:lstStyle/>
          <a:p>
            <a:pPr>
              <a:spcBef>
                <a:spcPts val="0"/>
              </a:spcBef>
            </a:pPr>
            <a:r>
              <a:rPr lang="de-DE" dirty="0"/>
              <a:t>Basis: n=144.019 Fälle (deutschsprachige Wohnbevölkerung in Deutschland ab 16 Jahren) / Zielgruppen: n=139.279 Fälle (Nutzer stationäre und/oder mobile Angebote ab 16 Jahre) / Quelle: </a:t>
            </a:r>
            <a:r>
              <a:rPr lang="de-DE" dirty="0" err="1"/>
              <a:t>agof</a:t>
            </a:r>
            <a:r>
              <a:rPr lang="de-DE" dirty="0"/>
              <a:t> e. V. / </a:t>
            </a:r>
            <a:r>
              <a:rPr lang="de-DE" dirty="0" err="1"/>
              <a:t>daily</a:t>
            </a:r>
            <a:r>
              <a:rPr lang="de-DE" dirty="0"/>
              <a:t> digital </a:t>
            </a:r>
            <a:r>
              <a:rPr lang="de-DE" dirty="0" err="1"/>
              <a:t>facts</a:t>
            </a:r>
            <a:r>
              <a:rPr lang="de-DE" dirty="0"/>
              <a:t> 02.01.2019 / Auswertungszeitraum: Dezember 2018</a:t>
            </a:r>
          </a:p>
        </p:txBody>
      </p:sp>
      <p:grpSp>
        <p:nvGrpSpPr>
          <p:cNvPr id="6" name="Gruppieren 5">
            <a:extLst>
              <a:ext uri="{FF2B5EF4-FFF2-40B4-BE49-F238E27FC236}">
                <a16:creationId xmlns:a16="http://schemas.microsoft.com/office/drawing/2014/main" id="{D5191769-38C3-4286-8634-8AFDEDDF5F5C}"/>
              </a:ext>
            </a:extLst>
          </p:cNvPr>
          <p:cNvGrpSpPr/>
          <p:nvPr/>
        </p:nvGrpSpPr>
        <p:grpSpPr>
          <a:xfrm>
            <a:off x="3308443" y="1755557"/>
            <a:ext cx="2771997" cy="2771997"/>
            <a:chOff x="3308443" y="1755557"/>
            <a:chExt cx="2771997" cy="2771997"/>
          </a:xfrm>
        </p:grpSpPr>
        <p:sp>
          <p:nvSpPr>
            <p:cNvPr id="7" name="Freihandform: Form 6">
              <a:extLst>
                <a:ext uri="{FF2B5EF4-FFF2-40B4-BE49-F238E27FC236}">
                  <a16:creationId xmlns:a16="http://schemas.microsoft.com/office/drawing/2014/main" id="{3B04AA39-4FC8-4B15-AF25-2A02B3A31AFA}"/>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chemeClr val="bg1">
                <a:lumMod val="85000"/>
                <a:alpha val="6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8" name="Freihandform: Form 7">
              <a:extLst>
                <a:ext uri="{FF2B5EF4-FFF2-40B4-BE49-F238E27FC236}">
                  <a16:creationId xmlns:a16="http://schemas.microsoft.com/office/drawing/2014/main" id="{582E8498-6C63-48D2-BE91-22BFBAE3278A}"/>
                </a:ext>
              </a:extLst>
            </p:cNvPr>
            <p:cNvSpPr/>
            <p:nvPr/>
          </p:nvSpPr>
          <p:spPr>
            <a:xfrm>
              <a:off x="3410703" y="1963192"/>
              <a:ext cx="2556000" cy="2556000"/>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92C6">
                <a:alpha val="60000"/>
              </a:srgbClr>
            </a:solidFill>
            <a:ln>
              <a:solidFill>
                <a:srgbClr val="0092C6"/>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p:cNvSpPr/>
          <p:nvPr/>
        </p:nvSpPr>
        <p:spPr>
          <a:xfrm>
            <a:off x="6335713" y="2112264"/>
            <a:ext cx="2052637" cy="841248"/>
          </a:xfrm>
          <a:prstGeom prst="borderCallout1">
            <a:avLst>
              <a:gd name="adj1" fmla="val 52223"/>
              <a:gd name="adj2" fmla="val -906"/>
              <a:gd name="adj3" fmla="val 53197"/>
              <a:gd name="adj4" fmla="val -30919"/>
            </a:avLst>
          </a:prstGeom>
          <a:solidFill>
            <a:srgbClr val="0092C6">
              <a:alpha val="55000"/>
            </a:srgbClr>
          </a:solidFill>
          <a:ln w="25400" cap="rnd">
            <a:solidFill>
              <a:srgbClr val="0092C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Verdana" panose="020B0604030504040204" pitchFamily="34" charset="0"/>
                <a:ea typeface="Verdana" panose="020B0604030504040204" pitchFamily="34" charset="0"/>
                <a:cs typeface="Verdana" panose="020B0604030504040204" pitchFamily="34" charset="0"/>
              </a:rPr>
              <a:t>Nutzer mobiler und/oder stationärer Angebote: 59,14 Mio.</a:t>
            </a:r>
          </a:p>
        </p:txBody>
      </p:sp>
      <p:sp>
        <p:nvSpPr>
          <p:cNvPr id="13" name="Legende mit Linie 1 12"/>
          <p:cNvSpPr/>
          <p:nvPr/>
        </p:nvSpPr>
        <p:spPr>
          <a:xfrm>
            <a:off x="917573" y="2576766"/>
            <a:ext cx="2052637" cy="538036"/>
          </a:xfrm>
          <a:prstGeom prst="borderCallout1">
            <a:avLst>
              <a:gd name="adj1" fmla="val 48345"/>
              <a:gd name="adj2" fmla="val 100363"/>
              <a:gd name="adj3" fmla="val 49563"/>
              <a:gd name="adj4" fmla="val 119046"/>
            </a:avLst>
          </a:prstGeom>
          <a:solidFill>
            <a:schemeClr val="bg1">
              <a:lumMod val="85000"/>
              <a:alpha val="60000"/>
            </a:schemeClr>
          </a:solidFill>
          <a:ln w="25400" cap="rnd">
            <a:solidFill>
              <a:schemeClr val="bg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Verdana" panose="020B0604030504040204" pitchFamily="34" charset="0"/>
                <a:ea typeface="Verdana" panose="020B0604030504040204" pitchFamily="34" charset="0"/>
                <a:cs typeface="Verdana" panose="020B0604030504040204" pitchFamily="34" charset="0"/>
              </a:rPr>
              <a:t>Gesamtbevölkerung ab 16 Jahren: 69,34 Mio</a:t>
            </a:r>
            <a:r>
              <a:rPr lang="de-DE" sz="12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32695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Soziodemografie: Geschlecht und Alter</a:t>
            </a:r>
          </a:p>
        </p:txBody>
      </p:sp>
      <p:graphicFrame>
        <p:nvGraphicFramePr>
          <p:cNvPr id="10" name="Diagramm 9"/>
          <p:cNvGraphicFramePr/>
          <p:nvPr>
            <p:extLst>
              <p:ext uri="{D42A27DB-BD31-4B8C-83A1-F6EECF244321}">
                <p14:modId xmlns:p14="http://schemas.microsoft.com/office/powerpoint/2010/main" val="1907799441"/>
              </p:ext>
            </p:extLst>
          </p:nvPr>
        </p:nvGraphicFramePr>
        <p:xfrm>
          <a:off x="790258" y="1790701"/>
          <a:ext cx="7598092" cy="2689606"/>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1"/>
            <a:ext cx="7595460" cy="662832"/>
          </a:xfrm>
        </p:spPr>
        <p:txBody>
          <a:bodyPr>
            <a:normAutofit fontScale="92500"/>
          </a:bodyPr>
          <a:lstStyle/>
          <a:p>
            <a:r>
              <a:rPr lang="de-DE" sz="1200" dirty="0"/>
              <a:t>50,6% der Internetnutzer sind Männer, damit liegt der Männeranteil nur minimal über dem in der Bevölkerung. Ein etwas deutlicherer Unterschied zeigt sich beim Alter: Die Internetnutzer sind jünger, die Altersgruppen bis 49 Jahre sind unter den Onlinern überdurchschnittlich vertreten.  </a:t>
            </a:r>
          </a:p>
        </p:txBody>
      </p:sp>
      <p:sp>
        <p:nvSpPr>
          <p:cNvPr id="3" name="Textplatzhalter 2"/>
          <p:cNvSpPr>
            <a:spLocks noGrp="1"/>
          </p:cNvSpPr>
          <p:nvPr>
            <p:ph type="body" sz="quarter" idx="10"/>
          </p:nvPr>
        </p:nvSpPr>
        <p:spPr/>
        <p:txBody>
          <a:bodyPr>
            <a:normAutofit fontScale="92500"/>
          </a:bodyPr>
          <a:lstStyle/>
          <a:p>
            <a:pPr>
              <a:spcBef>
                <a:spcPts val="0"/>
              </a:spcBef>
            </a:pPr>
            <a:r>
              <a:rPr lang="de-DE" dirty="0"/>
              <a:t>Basis: n=144.019 Fälle (deutschsprachige Wohnbevölkerung in Deutschland ab 16 Jahren) / Zielgruppen: n=139.279 Fälle (Nutzer stationäre und/oder mobile Angebote ab 16 Jahre) / Quelle: </a:t>
            </a:r>
            <a:r>
              <a:rPr lang="de-DE" dirty="0" err="1"/>
              <a:t>agof</a:t>
            </a:r>
            <a:r>
              <a:rPr lang="de-DE" dirty="0"/>
              <a:t> e. V. / </a:t>
            </a:r>
            <a:r>
              <a:rPr lang="de-DE" dirty="0" err="1"/>
              <a:t>daily</a:t>
            </a:r>
            <a:r>
              <a:rPr lang="de-DE" dirty="0"/>
              <a:t> digital </a:t>
            </a:r>
            <a:r>
              <a:rPr lang="de-DE" dirty="0" err="1"/>
              <a:t>facts</a:t>
            </a:r>
            <a:r>
              <a:rPr lang="de-DE" dirty="0"/>
              <a:t> 02.01.2019 / Auswertungszeitraum: Dezember 2018 / Angaben in %</a:t>
            </a:r>
          </a:p>
        </p:txBody>
      </p:sp>
    </p:spTree>
    <p:extLst>
      <p:ext uri="{BB962C8B-B14F-4D97-AF65-F5344CB8AC3E}">
        <p14:creationId xmlns:p14="http://schemas.microsoft.com/office/powerpoint/2010/main" val="286025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Soziodemografie: Bildung und Tätigkeit</a:t>
            </a:r>
          </a:p>
        </p:txBody>
      </p:sp>
      <p:graphicFrame>
        <p:nvGraphicFramePr>
          <p:cNvPr id="10" name="Diagramm 9"/>
          <p:cNvGraphicFramePr/>
          <p:nvPr>
            <p:extLst>
              <p:ext uri="{D42A27DB-BD31-4B8C-83A1-F6EECF244321}">
                <p14:modId xmlns:p14="http://schemas.microsoft.com/office/powerpoint/2010/main" val="2268224251"/>
              </p:ext>
            </p:extLst>
          </p:nvPr>
        </p:nvGraphicFramePr>
        <p:xfrm>
          <a:off x="790257" y="1783080"/>
          <a:ext cx="7590509" cy="2761934"/>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1"/>
            <a:ext cx="7595460" cy="582929"/>
          </a:xfrm>
        </p:spPr>
        <p:txBody>
          <a:bodyPr>
            <a:noAutofit/>
          </a:bodyPr>
          <a:lstStyle/>
          <a:p>
            <a:r>
              <a:rPr lang="de-DE" sz="1100" dirty="0"/>
              <a:t>Mit 64,1% sind fast zwei Drittel der Internetnutzer berufstätig. 36,8% weisen (Fach-)Abitur oder einen (Fach-)Hochschulabschluss auf. Nicht oder nicht mehr berufstätige Personen sind unterdurchschnittlich im Internet anzutreffen. </a:t>
            </a:r>
          </a:p>
        </p:txBody>
      </p:sp>
      <p:sp>
        <p:nvSpPr>
          <p:cNvPr id="3" name="Textplatzhalter 2"/>
          <p:cNvSpPr>
            <a:spLocks noGrp="1"/>
          </p:cNvSpPr>
          <p:nvPr>
            <p:ph type="body" sz="quarter" idx="10"/>
          </p:nvPr>
        </p:nvSpPr>
        <p:spPr/>
        <p:txBody>
          <a:bodyPr>
            <a:normAutofit fontScale="92500"/>
          </a:bodyPr>
          <a:lstStyle/>
          <a:p>
            <a:pPr>
              <a:spcBef>
                <a:spcPts val="0"/>
              </a:spcBef>
            </a:pPr>
            <a:r>
              <a:rPr lang="de-DE" dirty="0"/>
              <a:t>Basis: n=144.019 Fälle (deutschsprachige Wohnbevölkerung in Deutschland ab 16 Jahren) / Zielgruppen: n=139.279 Fälle (Nutzer stationäre und/oder mobile Angebote ab 16 Jahre) / Quelle: </a:t>
            </a:r>
            <a:r>
              <a:rPr lang="de-DE" dirty="0" err="1"/>
              <a:t>agof</a:t>
            </a:r>
            <a:r>
              <a:rPr lang="de-DE" dirty="0"/>
              <a:t> e. V. / </a:t>
            </a:r>
            <a:r>
              <a:rPr lang="de-DE" dirty="0" err="1"/>
              <a:t>daily</a:t>
            </a:r>
            <a:r>
              <a:rPr lang="de-DE" dirty="0"/>
              <a:t> digital </a:t>
            </a:r>
            <a:r>
              <a:rPr lang="de-DE" dirty="0" err="1"/>
              <a:t>facts</a:t>
            </a:r>
            <a:r>
              <a:rPr lang="de-DE" dirty="0"/>
              <a:t> 02.01.2019 / Auswertungszeitraum: Dezember 2018 / Angaben in %</a:t>
            </a:r>
          </a:p>
        </p:txBody>
      </p:sp>
    </p:spTree>
    <p:extLst>
      <p:ext uri="{BB962C8B-B14F-4D97-AF65-F5344CB8AC3E}">
        <p14:creationId xmlns:p14="http://schemas.microsoft.com/office/powerpoint/2010/main" val="339499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Soziodemografie: Personen im Haushalt, Haushalts-Nettoeinkommen</a:t>
            </a:r>
          </a:p>
        </p:txBody>
      </p:sp>
      <p:sp>
        <p:nvSpPr>
          <p:cNvPr id="8" name="Inhaltsplatzhalter 2"/>
          <p:cNvSpPr>
            <a:spLocks noGrp="1"/>
          </p:cNvSpPr>
          <p:nvPr>
            <p:ph idx="1"/>
          </p:nvPr>
        </p:nvSpPr>
        <p:spPr/>
        <p:txBody>
          <a:bodyPr>
            <a:normAutofit/>
          </a:bodyPr>
          <a:lstStyle/>
          <a:p>
            <a:r>
              <a:rPr lang="de-DE" sz="1100" dirty="0"/>
              <a:t>Der Anteil Single-Haushalte ist unter den Onlinern etwas geringer als in der Gesamtbevölkerung, der größte Anteil der Internetnutzer (41,7%) wohnt in Haushalten mit drei oder mehr Personen. Zwei von drei Nutzern (66,1%) leben in Haushalten mit einem Haushalts-Nettoeinkommen von 2.000 EUR oder mehr. </a:t>
            </a:r>
          </a:p>
        </p:txBody>
      </p:sp>
      <p:sp>
        <p:nvSpPr>
          <p:cNvPr id="3" name="Textplatzhalter 2"/>
          <p:cNvSpPr>
            <a:spLocks noGrp="1"/>
          </p:cNvSpPr>
          <p:nvPr>
            <p:ph type="body" sz="quarter" idx="10"/>
          </p:nvPr>
        </p:nvSpPr>
        <p:spPr/>
        <p:txBody>
          <a:bodyPr>
            <a:normAutofit fontScale="92500"/>
          </a:bodyPr>
          <a:lstStyle/>
          <a:p>
            <a:pPr>
              <a:spcBef>
                <a:spcPts val="0"/>
              </a:spcBef>
            </a:pPr>
            <a:r>
              <a:rPr lang="de-DE" dirty="0"/>
              <a:t>Basis: n=144.019 Fälle (deutschsprachige Wohnbevölkerung in Deutschland ab 16 Jahren) / Zielgruppen: n=139.279 Fälle (Nutzer stationäre und/oder mobile Angebote ab 16 Jahre) / Quelle: </a:t>
            </a:r>
            <a:r>
              <a:rPr lang="de-DE" dirty="0" err="1"/>
              <a:t>agof</a:t>
            </a:r>
            <a:r>
              <a:rPr lang="de-DE" dirty="0"/>
              <a:t> e. V. / </a:t>
            </a:r>
            <a:r>
              <a:rPr lang="de-DE" dirty="0" err="1"/>
              <a:t>daily</a:t>
            </a:r>
            <a:r>
              <a:rPr lang="de-DE" dirty="0"/>
              <a:t> digital </a:t>
            </a:r>
            <a:r>
              <a:rPr lang="de-DE" dirty="0" err="1"/>
              <a:t>facts</a:t>
            </a:r>
            <a:r>
              <a:rPr lang="de-DE" dirty="0"/>
              <a:t> 02.01.2019 / Auswertungszeitraum: Dezember 2018 / Angaben in %</a:t>
            </a:r>
          </a:p>
        </p:txBody>
      </p:sp>
      <p:graphicFrame>
        <p:nvGraphicFramePr>
          <p:cNvPr id="10" name="Diagramm 9"/>
          <p:cNvGraphicFramePr/>
          <p:nvPr>
            <p:extLst>
              <p:ext uri="{D42A27DB-BD31-4B8C-83A1-F6EECF244321}">
                <p14:modId xmlns:p14="http://schemas.microsoft.com/office/powerpoint/2010/main" val="3397336216"/>
              </p:ext>
            </p:extLst>
          </p:nvPr>
        </p:nvGraphicFramePr>
        <p:xfrm>
          <a:off x="790257" y="1790533"/>
          <a:ext cx="7590509" cy="2689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597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89A30F-1036-4965-919A-44DC65F12730}"/>
              </a:ext>
            </a:extLst>
          </p:cNvPr>
          <p:cNvSpPr>
            <a:spLocks noGrp="1"/>
          </p:cNvSpPr>
          <p:nvPr>
            <p:ph type="title"/>
          </p:nvPr>
        </p:nvSpPr>
        <p:spPr/>
        <p:txBody>
          <a:bodyPr/>
          <a:lstStyle/>
          <a:p>
            <a:r>
              <a:rPr lang="de-DE" dirty="0"/>
              <a:t>Einstellungen und Verhalten</a:t>
            </a:r>
          </a:p>
        </p:txBody>
      </p:sp>
    </p:spTree>
    <p:extLst>
      <p:ext uri="{BB962C8B-B14F-4D97-AF65-F5344CB8AC3E}">
        <p14:creationId xmlns:p14="http://schemas.microsoft.com/office/powerpoint/2010/main" val="111841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Genutzte Themen: Top 10</a:t>
            </a:r>
          </a:p>
        </p:txBody>
      </p:sp>
      <p:sp>
        <p:nvSpPr>
          <p:cNvPr id="4" name="Textplatzhalter 3"/>
          <p:cNvSpPr>
            <a:spLocks noGrp="1"/>
          </p:cNvSpPr>
          <p:nvPr>
            <p:ph type="body" sz="quarter" idx="10"/>
          </p:nvPr>
        </p:nvSpPr>
        <p:spPr>
          <a:xfrm>
            <a:off x="522288" y="4718543"/>
            <a:ext cx="7231824" cy="352425"/>
          </a:xfrm>
        </p:spPr>
        <p:txBody>
          <a:bodyPr>
            <a:noAutofit/>
          </a:bodyPr>
          <a:lstStyle/>
          <a:p>
            <a:pPr>
              <a:spcBef>
                <a:spcPts val="0"/>
              </a:spcBef>
            </a:pPr>
            <a:r>
              <a:rPr lang="de-DE" dirty="0"/>
              <a:t>Basis: n=139.279 Fälle (Nutzer stationäre und/oder mobile Angebote letzte 3 Monate ab 16 Jahren) / „Nutzen Sie diese Themen und Angebote häufig, gelegentlich, selten oder nie?“ / Darstellung der Top 10 von insgesamt 26 Themen / Quelle: </a:t>
            </a:r>
            <a:r>
              <a:rPr lang="de-DE" dirty="0" err="1"/>
              <a:t>agof</a:t>
            </a:r>
            <a:r>
              <a:rPr lang="de-DE" dirty="0"/>
              <a:t> e. V. / </a:t>
            </a:r>
            <a:r>
              <a:rPr lang="de-DE" dirty="0" err="1"/>
              <a:t>daily</a:t>
            </a:r>
            <a:r>
              <a:rPr lang="de-DE" dirty="0"/>
              <a:t> digital </a:t>
            </a:r>
            <a:r>
              <a:rPr lang="de-DE" dirty="0" err="1"/>
              <a:t>facts</a:t>
            </a:r>
            <a:r>
              <a:rPr lang="de-DE" dirty="0"/>
              <a:t> 03.01.2019 / Auswertungszeitraum: Dezember 2018 / Angaben in Prozent</a:t>
            </a:r>
          </a:p>
        </p:txBody>
      </p:sp>
      <p:graphicFrame>
        <p:nvGraphicFramePr>
          <p:cNvPr id="8" name="Inhaltsplatzhalter 5"/>
          <p:cNvGraphicFramePr>
            <a:graphicFrameLocks/>
          </p:cNvGraphicFramePr>
          <p:nvPr>
            <p:extLst>
              <p:ext uri="{D42A27DB-BD31-4B8C-83A1-F6EECF244321}">
                <p14:modId xmlns:p14="http://schemas.microsoft.com/office/powerpoint/2010/main" val="1637594349"/>
              </p:ext>
            </p:extLst>
          </p:nvPr>
        </p:nvGraphicFramePr>
        <p:xfrm>
          <a:off x="795337" y="1790699"/>
          <a:ext cx="7594600" cy="2686051"/>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a:spLocks noGrp="1"/>
          </p:cNvSpPr>
          <p:nvPr>
            <p:ph idx="1"/>
          </p:nvPr>
        </p:nvSpPr>
        <p:spPr>
          <a:xfrm>
            <a:off x="785307" y="1200151"/>
            <a:ext cx="7595460" cy="590548"/>
          </a:xfrm>
        </p:spPr>
        <p:txBody>
          <a:bodyPr>
            <a:noAutofit/>
          </a:bodyPr>
          <a:lstStyle/>
          <a:p>
            <a:r>
              <a:rPr lang="de-DE" sz="1100" dirty="0"/>
              <a:t>Mit 93,7% und 87,7% stellen die Nutzung von Suchmaschinen und das Senden und Empfangen von     E-Mails die wichtigsten Anwendungen im Netz dar. Mehr als zwei Drittel der Nutzer schauen häufig oder gelegentlich nach dem Wetter, lesen Nachrichten zum Weltgeschehen oder kaufen online ein.</a:t>
            </a:r>
          </a:p>
        </p:txBody>
      </p:sp>
    </p:spTree>
    <p:extLst>
      <p:ext uri="{BB962C8B-B14F-4D97-AF65-F5344CB8AC3E}">
        <p14:creationId xmlns:p14="http://schemas.microsoft.com/office/powerpoint/2010/main" val="109997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C067-176E-4238-A0F5-62D2483C9DBD}"/>
              </a:ext>
            </a:extLst>
          </p:cNvPr>
          <p:cNvSpPr>
            <a:spLocks noGrp="1"/>
          </p:cNvSpPr>
          <p:nvPr>
            <p:ph type="title"/>
          </p:nvPr>
        </p:nvSpPr>
        <p:spPr/>
        <p:txBody>
          <a:bodyPr/>
          <a:lstStyle/>
          <a:p>
            <a:r>
              <a:rPr lang="de-DE" dirty="0"/>
              <a:t>Produktinteresse: TOP 10</a:t>
            </a:r>
          </a:p>
        </p:txBody>
      </p:sp>
      <p:graphicFrame>
        <p:nvGraphicFramePr>
          <p:cNvPr id="8" name="Inhaltsplatzhalter 7">
            <a:extLst>
              <a:ext uri="{FF2B5EF4-FFF2-40B4-BE49-F238E27FC236}">
                <a16:creationId xmlns:a16="http://schemas.microsoft.com/office/drawing/2014/main" id="{9E3584B3-C939-486B-82CF-CDD5E9935272}"/>
              </a:ext>
            </a:extLst>
          </p:cNvPr>
          <p:cNvGraphicFramePr>
            <a:graphicFrameLocks noGrp="1"/>
          </p:cNvGraphicFramePr>
          <p:nvPr>
            <p:ph idx="1"/>
            <p:extLst>
              <p:ext uri="{D42A27DB-BD31-4B8C-83A1-F6EECF244321}">
                <p14:modId xmlns:p14="http://schemas.microsoft.com/office/powerpoint/2010/main" val="237262727"/>
              </p:ext>
            </p:extLst>
          </p:nvPr>
        </p:nvGraphicFramePr>
        <p:xfrm>
          <a:off x="785813" y="1619250"/>
          <a:ext cx="7594600"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platzhalter 3">
            <a:extLst>
              <a:ext uri="{FF2B5EF4-FFF2-40B4-BE49-F238E27FC236}">
                <a16:creationId xmlns:a16="http://schemas.microsoft.com/office/drawing/2014/main" id="{C7942A31-06CE-4228-BE0E-2F7C4D0B439C}"/>
              </a:ext>
            </a:extLst>
          </p:cNvPr>
          <p:cNvSpPr>
            <a:spLocks noGrp="1"/>
          </p:cNvSpPr>
          <p:nvPr>
            <p:ph type="body" sz="quarter" idx="10"/>
          </p:nvPr>
        </p:nvSpPr>
        <p:spPr/>
        <p:txBody>
          <a:bodyPr>
            <a:normAutofit fontScale="92500" lnSpcReduction="10000"/>
          </a:bodyPr>
          <a:lstStyle/>
          <a:p>
            <a:r>
              <a:rPr lang="de-DE" dirty="0"/>
              <a:t>Basis: n=144.019 Fälle (deutschsprachige Wohnbevölkerung in Deutschland ab 16 Jahren) / Zielgruppen: n=139.279 Fälle (Nutzer stationäre und/oder mobile Angebote ab 16 Jahre) / Quelle: </a:t>
            </a:r>
            <a:r>
              <a:rPr lang="de-DE" dirty="0" err="1"/>
              <a:t>agof</a:t>
            </a:r>
            <a:r>
              <a:rPr lang="de-DE" dirty="0"/>
              <a:t> e. V. / </a:t>
            </a:r>
            <a:r>
              <a:rPr lang="de-DE" dirty="0" err="1"/>
              <a:t>daily</a:t>
            </a:r>
            <a:r>
              <a:rPr lang="de-DE" dirty="0"/>
              <a:t> digital </a:t>
            </a:r>
            <a:r>
              <a:rPr lang="de-DE" dirty="0" err="1"/>
              <a:t>facts</a:t>
            </a:r>
            <a:r>
              <a:rPr lang="de-DE" dirty="0"/>
              <a:t> 03.01.2019 / Auswertungszeitraum: Dezember 2018 / b4p-Merkmale: "Wie stark sind Sie an Informationen über folgende Produkte interessiert?" Darstellung der TOP 10 von 44 Produkten / Angaben in %</a:t>
            </a:r>
          </a:p>
        </p:txBody>
      </p:sp>
      <p:sp>
        <p:nvSpPr>
          <p:cNvPr id="9" name="Inhaltsplatzhalter 2">
            <a:extLst>
              <a:ext uri="{FF2B5EF4-FFF2-40B4-BE49-F238E27FC236}">
                <a16:creationId xmlns:a16="http://schemas.microsoft.com/office/drawing/2014/main" id="{B76530A5-3FD1-4E00-B124-0A552D0F8ADA}"/>
              </a:ext>
            </a:extLst>
          </p:cNvPr>
          <p:cNvSpPr txBox="1">
            <a:spLocks/>
          </p:cNvSpPr>
          <p:nvPr/>
        </p:nvSpPr>
        <p:spPr>
          <a:xfrm>
            <a:off x="785307" y="1200152"/>
            <a:ext cx="7595460" cy="576000"/>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bg1">
                    <a:lumMod val="50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100" dirty="0"/>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Tree>
    <p:extLst>
      <p:ext uri="{BB962C8B-B14F-4D97-AF65-F5344CB8AC3E}">
        <p14:creationId xmlns:p14="http://schemas.microsoft.com/office/powerpoint/2010/main" val="572735580"/>
      </p:ext>
    </p:extLst>
  </p:cSld>
  <p:clrMapOvr>
    <a:masterClrMapping/>
  </p:clrMapOvr>
</p:sld>
</file>

<file path=ppt/theme/theme1.xml><?xml version="1.0" encoding="utf-8"?>
<a:theme xmlns:a="http://schemas.openxmlformats.org/drawingml/2006/main" name="AGOF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1715</Words>
  <Application>Microsoft Office PowerPoint</Application>
  <PresentationFormat>Bildschirmpräsentation (16:9)</PresentationFormat>
  <Paragraphs>146</Paragraphs>
  <Slides>17</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Verdana</vt:lpstr>
      <vt:lpstr>AGOF Master</vt:lpstr>
      <vt:lpstr>daily digital facts</vt:lpstr>
      <vt:lpstr>Basisdaten zur Nutzerschaft</vt:lpstr>
      <vt:lpstr>agof Universum</vt:lpstr>
      <vt:lpstr>Soziodemografie: Geschlecht und Alter</vt:lpstr>
      <vt:lpstr>Soziodemografie: Bildung und Tätigkeit</vt:lpstr>
      <vt:lpstr>Soziodemografie: Personen im Haushalt, Haushalts-Nettoeinkommen</vt:lpstr>
      <vt:lpstr>Einstellungen und Verhalten</vt:lpstr>
      <vt:lpstr>Genutzte Themen: Top 10</vt:lpstr>
      <vt:lpstr>Produktinteresse: TOP 10</vt:lpstr>
      <vt:lpstr>Statements Einkaufen: TOP 9</vt:lpstr>
      <vt:lpstr>Statements Einkaufen nach Altersgruppen</vt:lpstr>
      <vt:lpstr>Im Internet informiert: TOP 10</vt:lpstr>
      <vt:lpstr>Top 10 Produkte nach Conversion-Rates</vt:lpstr>
      <vt:lpstr>Customer Journey beinhaltet online- und offline-Touchpoints</vt:lpstr>
      <vt:lpstr>Studienmodell, Kontakt</vt:lpstr>
      <vt:lpstr>Methodenmodell der daily digital facts</vt:lpstr>
      <vt:lpstr>Kontakt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Verdana 32 Pkt.</dc:title>
  <dc:creator>Katharina Boehm, AGOF e.V.</dc:creator>
  <cp:lastModifiedBy>Kathrin</cp:lastModifiedBy>
  <cp:revision>252</cp:revision>
  <cp:lastPrinted>2019-01-03T14:32:40Z</cp:lastPrinted>
  <dcterms:created xsi:type="dcterms:W3CDTF">2011-12-16T15:39:02Z</dcterms:created>
  <dcterms:modified xsi:type="dcterms:W3CDTF">2019-01-03T14:33:49Z</dcterms:modified>
</cp:coreProperties>
</file>