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1" r:id="rId2"/>
  </p:sldIdLst>
  <p:sldSz cx="9144000" cy="6858000" type="screen4x3"/>
  <p:notesSz cx="9601200" cy="73152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Niehaus" initials="P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83421" autoAdjust="0"/>
  </p:normalViewPr>
  <p:slideViewPr>
    <p:cSldViewPr>
      <p:cViewPr varScale="1">
        <p:scale>
          <a:sx n="87" d="100"/>
          <a:sy n="87" d="100"/>
        </p:scale>
        <p:origin x="-11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tags" Target="tags/tag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0" cy="3657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0" cy="3657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C17C574A-E395-4410-B86C-7E1365FE5755}" type="datetimeFigureOut">
              <a:rPr lang="en-US" smtClean="0"/>
              <a:t>8/30/13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0" cy="3657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0" cy="3657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1E259CC4-FCF1-44F3-8839-74BCA47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00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0" cy="3657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9" y="0"/>
            <a:ext cx="4160520" cy="3657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A5ADCBB1-175F-4A96-8A37-349622C465FC}" type="datetimeFigureOut">
              <a:rPr lang="en-US" smtClean="0"/>
              <a:t>8/30/13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58" tIns="48329" rIns="96658" bIns="4832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948171"/>
            <a:ext cx="4160520" cy="3657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9" y="6948171"/>
            <a:ext cx="4160520" cy="3657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2716C691-E66D-4805-8AC4-A8CE3CA4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93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F44D0D-5870-4C45-93DB-DC5726C34575}" type="datetime1">
              <a:rPr lang="en-US" smtClean="0"/>
              <a:t>8/30/13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C7AE-E9AE-46C5-9DB2-2DFE86BB8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8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47901A-A41E-4677-ABD4-CC0E1BC8765D}" type="datetime1">
              <a:rPr lang="en-US" smtClean="0"/>
              <a:t>8/30/13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C7AE-E9AE-46C5-9DB2-2DFE86BB8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4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6C9107-4812-4EB1-8405-4DA8E65130B4}" type="datetime1">
              <a:rPr lang="en-US" smtClean="0"/>
              <a:t>8/30/13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C7AE-E9AE-46C5-9DB2-2DFE86BB8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2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C7AE-E9AE-46C5-9DB2-2DFE86BB8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0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7F7559-5792-49A3-BD46-AE2FEB8EB2FC}" type="datetime1">
              <a:rPr lang="en-US" smtClean="0"/>
              <a:t>8/30/13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85C7AE-E9AE-46C5-9DB2-2DFE86BB89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1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A6714-9A26-45E7-B9C8-78D7B48580E2}" type="datetime1">
              <a:rPr lang="en-US" smtClean="0"/>
              <a:t>8/30/13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C7AE-E9AE-46C5-9DB2-2DFE86BB8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1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4290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E5E47E-CA2A-4D25-9DFB-0878B401A696}" type="datetime1">
              <a:rPr lang="en-US" smtClean="0"/>
              <a:t>8/30/13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C7AE-E9AE-46C5-9DB2-2DFE86BB8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8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B40FF3-4266-4CC7-B5EF-E41A4836A65A}" type="datetime1">
              <a:rPr lang="en-US" smtClean="0"/>
              <a:t>8/30/13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C7AE-E9AE-46C5-9DB2-2DFE86BB8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82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4290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11E096-A199-4494-9077-9644B7C55DCF}" type="datetime1">
              <a:rPr lang="en-US" smtClean="0"/>
              <a:t>8/30/13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C7AE-E9AE-46C5-9DB2-2DFE86BB8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522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13D7D1-BD6B-48CB-A600-3ADB4A9A54E7}" type="datetime1">
              <a:rPr lang="en-US" smtClean="0"/>
              <a:t>8/30/13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C7AE-E9AE-46C5-9DB2-2DFE86BB8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7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A1D32D-D05E-49DD-8B56-2CD512B7CD66}" type="datetime1">
              <a:rPr lang="en-US" smtClean="0"/>
              <a:t>8/30/13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C7AE-E9AE-46C5-9DB2-2DFE86BB8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1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91400" y="6400800"/>
            <a:ext cx="12954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5C7AE-E9AE-46C5-9DB2-2DFE86BB893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400800"/>
            <a:ext cx="1476375" cy="30480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57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tags" Target="../tags/tag11.xml"/><Relationship Id="rId12" Type="http://schemas.openxmlformats.org/officeDocument/2006/relationships/slideLayout" Target="../slideLayouts/slideLayout6.xml"/><Relationship Id="rId13" Type="http://schemas.openxmlformats.org/officeDocument/2006/relationships/oleObject" Target="../embeddings/oleObject1.bin"/><Relationship Id="rId1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tags" Target="../tags/tag6.xml"/><Relationship Id="rId7" Type="http://schemas.openxmlformats.org/officeDocument/2006/relationships/tags" Target="../tags/tag7.xml"/><Relationship Id="rId8" Type="http://schemas.openxmlformats.org/officeDocument/2006/relationships/tags" Target="../tags/tag8.xml"/><Relationship Id="rId9" Type="http://schemas.openxmlformats.org/officeDocument/2006/relationships/tags" Target="../tags/tag9.xml"/><Relationship Id="rId10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4491626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think-cell Slide" r:id="rId13" imgW="270" imgH="270" progId="TCLayout.ActiveDocument.1">
                  <p:embed/>
                </p:oleObj>
              </mc:Choice>
              <mc:Fallback>
                <p:oleObj name="think-cell Slide" r:id="rId1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 w="1905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prstShdw prst="shdw17" dist="17961" dir="2700000">
                    <a:srgbClr val="6A8669">
                      <a:alpha val="74997"/>
                    </a:srgbClr>
                  </a:prst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/>
              <a:sym typeface="Calibri"/>
            </a:endParaRPr>
          </a:p>
        </p:txBody>
      </p:sp>
      <p:sp>
        <p:nvSpPr>
          <p:cNvPr id="6" name="Rectangle 5"/>
          <p:cNvSpPr/>
          <p:nvPr>
            <p:custDataLst>
              <p:tags r:id="rId4"/>
            </p:custDataLst>
          </p:nvPr>
        </p:nvSpPr>
        <p:spPr bwMode="auto">
          <a:xfrm>
            <a:off x="304801" y="1077776"/>
            <a:ext cx="3657600" cy="4942024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91440" bIns="91440" rtlCol="0" anchor="ctr"/>
          <a:lstStyle/>
          <a:p>
            <a:pPr algn="ctr"/>
            <a:endParaRPr lang="en-US" sz="1400" dirty="0" smtClean="0"/>
          </a:p>
        </p:txBody>
      </p:sp>
      <p:sp>
        <p:nvSpPr>
          <p:cNvPr id="11" name="Rectangle 10"/>
          <p:cNvSpPr/>
          <p:nvPr>
            <p:custDataLst>
              <p:tags r:id="rId5"/>
            </p:custDataLst>
          </p:nvPr>
        </p:nvSpPr>
        <p:spPr bwMode="auto">
          <a:xfrm>
            <a:off x="304801" y="1077776"/>
            <a:ext cx="3657600" cy="336703"/>
          </a:xfrm>
          <a:prstGeom prst="rect">
            <a:avLst/>
          </a:prstGeom>
          <a:solidFill>
            <a:schemeClr val="accent4"/>
          </a:solidFill>
          <a:ln>
            <a:headEnd/>
            <a:tailEnd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91440" bIns="91440" rtlCol="0" anchor="ctr"/>
          <a:lstStyle/>
          <a:p>
            <a:r>
              <a:rPr lang="en-US" sz="1400" b="1" dirty="0" smtClean="0"/>
              <a:t>Randomized / experimental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have made several </a:t>
            </a:r>
            <a:r>
              <a:rPr lang="en-US" dirty="0" smtClean="0"/>
              <a:t>changes to </a:t>
            </a:r>
            <a:r>
              <a:rPr lang="en-US" dirty="0" smtClean="0"/>
              <a:t>our </a:t>
            </a:r>
            <a:r>
              <a:rPr lang="en-US" dirty="0" smtClean="0"/>
              <a:t>field process under </a:t>
            </a:r>
            <a:r>
              <a:rPr lang="en-US" dirty="0" smtClean="0"/>
              <a:t>current $2M </a:t>
            </a:r>
            <a:r>
              <a:rPr lang="en-US" dirty="0" smtClean="0"/>
              <a:t>campaign in Kenya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BF85C7AE-E9AE-46C5-9DB2-2DFE86BB8930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>
            <p:custDataLst>
              <p:tags r:id="rId8"/>
            </p:custDataLst>
          </p:nvPr>
        </p:nvSpPr>
        <p:spPr>
          <a:xfrm>
            <a:off x="381000" y="1473986"/>
            <a:ext cx="3511296" cy="4401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Village saturation</a:t>
            </a:r>
            <a:r>
              <a:rPr lang="en-US" sz="1400" dirty="0" smtClean="0"/>
              <a:t>: Randomized selection of </a:t>
            </a:r>
            <a:r>
              <a:rPr lang="en-US" sz="1400" dirty="0" smtClean="0"/>
              <a:t>18 </a:t>
            </a:r>
            <a:r>
              <a:rPr lang="en-US" sz="1400" dirty="0" smtClean="0"/>
              <a:t>villages to apply saturation approach (with </a:t>
            </a:r>
            <a:r>
              <a:rPr lang="en-US" sz="1400" dirty="0" smtClean="0"/>
              <a:t>same size group for thatch and control) </a:t>
            </a: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Staff incentives</a:t>
            </a:r>
            <a:r>
              <a:rPr lang="en-US" sz="1400" dirty="0" smtClean="0"/>
              <a:t>: </a:t>
            </a:r>
            <a:r>
              <a:rPr lang="en-US" sz="1400" dirty="0" smtClean="0"/>
              <a:t>Randomly select </a:t>
            </a:r>
            <a:r>
              <a:rPr lang="en-US" sz="1400" dirty="0" smtClean="0"/>
              <a:t>50% of field staff to participate in scheme that provides 10% bonus on total pay for the period based on following performance metrics: </a:t>
            </a:r>
          </a:p>
          <a:p>
            <a:pPr marL="742950" lvl="1" indent="-285750">
              <a:buFont typeface="Calibri" pitchFamily="34" charset="0"/>
              <a:buChar char="—"/>
            </a:pPr>
            <a:r>
              <a:rPr lang="en-US" sz="1400" b="1" dirty="0" smtClean="0"/>
              <a:t>Census</a:t>
            </a:r>
            <a:r>
              <a:rPr lang="en-US" sz="1400" dirty="0" smtClean="0"/>
              <a:t>: Percent of households in village </a:t>
            </a:r>
            <a:r>
              <a:rPr lang="en-US" sz="1400" dirty="0" smtClean="0"/>
              <a:t>missed in census (</a:t>
            </a:r>
            <a:r>
              <a:rPr lang="en-US" sz="1400" dirty="0" smtClean="0"/>
              <a:t>&lt;5%)</a:t>
            </a:r>
          </a:p>
          <a:p>
            <a:pPr marL="742950" lvl="1" indent="-285750">
              <a:buFont typeface="Calibri" pitchFamily="34" charset="0"/>
              <a:buChar char="—"/>
            </a:pPr>
            <a:r>
              <a:rPr lang="en-US" sz="1400" b="1" dirty="0" smtClean="0"/>
              <a:t>Enrollment</a:t>
            </a:r>
            <a:r>
              <a:rPr lang="en-US" sz="1400" dirty="0" smtClean="0"/>
              <a:t>: Recipient scores on blind comprehension audit (&gt;90%) and on-time registration rate (#1 and #2 highest rates are rewarded)</a:t>
            </a:r>
          </a:p>
          <a:p>
            <a:pPr marL="742950" lvl="1" indent="-285750">
              <a:buFont typeface="Calibri" pitchFamily="34" charset="0"/>
              <a:buChar char="—"/>
            </a:pPr>
            <a:r>
              <a:rPr lang="en-US" sz="1400" b="1" dirty="0" smtClean="0"/>
              <a:t>Back check</a:t>
            </a:r>
            <a:r>
              <a:rPr lang="en-US" sz="1400" dirty="0" smtClean="0"/>
              <a:t>: Scores on blind comprehension audit among recipients who </a:t>
            </a:r>
            <a:r>
              <a:rPr lang="en-US" sz="1400" dirty="0" smtClean="0"/>
              <a:t>still have </a:t>
            </a:r>
            <a:r>
              <a:rPr lang="en-US" sz="1400" dirty="0" smtClean="0"/>
              <a:t>not </a:t>
            </a:r>
            <a:r>
              <a:rPr lang="en-US" sz="1400" dirty="0" smtClean="0"/>
              <a:t>registered</a:t>
            </a:r>
            <a:endParaRPr lang="en-US" sz="1400" dirty="0" smtClean="0"/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 bwMode="auto">
          <a:xfrm>
            <a:off x="4114800" y="1077776"/>
            <a:ext cx="4724400" cy="4942024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91440" bIns="91440" rtlCol="0" anchor="ctr"/>
          <a:lstStyle/>
          <a:p>
            <a:pPr algn="ctr"/>
            <a:endParaRPr lang="en-US" sz="1400" dirty="0" smtClean="0"/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 bwMode="auto">
          <a:xfrm>
            <a:off x="4114800" y="1077776"/>
            <a:ext cx="4724400" cy="336703"/>
          </a:xfrm>
          <a:prstGeom prst="rect">
            <a:avLst/>
          </a:prstGeom>
          <a:solidFill>
            <a:schemeClr val="accent4"/>
          </a:solidFill>
          <a:ln>
            <a:headEnd/>
            <a:tailEnd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91440" bIns="91440" rtlCol="0" anchor="ctr"/>
          <a:lstStyle/>
          <a:p>
            <a:r>
              <a:rPr lang="en-US" sz="1400" b="1" dirty="0" smtClean="0"/>
              <a:t>Other process improvements </a:t>
            </a:r>
          </a:p>
        </p:txBody>
      </p:sp>
      <p:sp>
        <p:nvSpPr>
          <p:cNvPr id="14" name="TextBox 13"/>
          <p:cNvSpPr txBox="1"/>
          <p:nvPr>
            <p:custDataLst>
              <p:tags r:id="rId11"/>
            </p:custDataLst>
          </p:nvPr>
        </p:nvSpPr>
        <p:spPr>
          <a:xfrm>
            <a:off x="4209288" y="1473986"/>
            <a:ext cx="462991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Org structure: </a:t>
            </a:r>
            <a:r>
              <a:rPr lang="en-US" sz="1400" dirty="0"/>
              <a:t>F</a:t>
            </a:r>
            <a:r>
              <a:rPr lang="en-US" sz="1400" dirty="0" smtClean="0"/>
              <a:t>ormalized Senior Field Officer layer of management to strengthen quality control functions </a:t>
            </a:r>
            <a:endParaRPr lang="en-US" sz="1400" b="1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Village targeting</a:t>
            </a:r>
            <a:r>
              <a:rPr lang="en-US" sz="1400" b="1" dirty="0" smtClean="0"/>
              <a:t>: </a:t>
            </a:r>
            <a:r>
              <a:rPr lang="en-US" sz="1400" dirty="0" smtClean="0"/>
              <a:t>Used remote sensing via Google Earth to generate village-level data on which to base selection (vs. old method dependent on data from village elders)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Govn’t</a:t>
            </a:r>
            <a:r>
              <a:rPr lang="en-US" sz="1400" b="1" dirty="0" smtClean="0"/>
              <a:t> relations</a:t>
            </a:r>
            <a:r>
              <a:rPr lang="en-US" sz="1400" dirty="0" smtClean="0"/>
              <a:t>: Signed MOUs with local officials </a:t>
            </a:r>
            <a:r>
              <a:rPr lang="en-US" sz="1400" dirty="0" smtClean="0"/>
              <a:t>to </a:t>
            </a:r>
            <a:r>
              <a:rPr lang="en-US" sz="1400" dirty="0" smtClean="0"/>
              <a:t>maximize buy-in and formalize relationship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Enrollment</a:t>
            </a:r>
            <a:r>
              <a:rPr lang="en-US" sz="1400" dirty="0" smtClean="0"/>
              <a:t>: Created formal mechanism to capture complaints from community (e.g., households potentially skipped or </a:t>
            </a:r>
            <a:r>
              <a:rPr lang="en-US" sz="1400" dirty="0" err="1" smtClean="0"/>
              <a:t>miscategorized</a:t>
            </a:r>
            <a:r>
              <a:rPr lang="en-US" sz="1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Mechanical Turk: </a:t>
            </a:r>
            <a:r>
              <a:rPr lang="en-US" sz="1400" dirty="0" smtClean="0"/>
              <a:t>Leveraged crowd labor to </a:t>
            </a:r>
            <a:r>
              <a:rPr lang="en-US" sz="1400" dirty="0" smtClean="0"/>
              <a:t>conduct photo and satellite image check with less time and </a:t>
            </a:r>
            <a:r>
              <a:rPr lang="en-US" sz="1400" dirty="0" smtClean="0"/>
              <a:t>cost</a:t>
            </a: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/>
              <a:t>Time cards: </a:t>
            </a:r>
            <a:r>
              <a:rPr lang="en-US" sz="1400" dirty="0"/>
              <a:t>Automated staff timecards and outsourced processing of </a:t>
            </a:r>
            <a:r>
              <a:rPr lang="en-US" sz="1400" dirty="0" smtClean="0"/>
              <a:t>payroll deductions </a:t>
            </a:r>
            <a:r>
              <a:rPr lang="en-US" sz="1400" dirty="0"/>
              <a:t>to third-party </a:t>
            </a:r>
          </a:p>
        </p:txBody>
      </p:sp>
    </p:spTree>
    <p:extLst>
      <p:ext uri="{BB962C8B-B14F-4D97-AF65-F5344CB8AC3E}">
        <p14:creationId xmlns:p14="http://schemas.microsoft.com/office/powerpoint/2010/main" val="4756648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06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mapectfillschemeMRU&gt;&lt;key val=&quot;0&quot;/&gt;&lt;elem&gt;&lt;m_nPartnerID val=&quot;530&quot;/&gt;&lt;m_nIndex val=&quot;3&quot;/&gt;&lt;/elem&gt;&lt;key val=&quot;2&quot;/&gt;&lt;elem&gt;&lt;m_nPartnerID val=&quot;530&quot;/&gt;&lt;m_nIndex val=&quot;3&quot;/&gt;&lt;/elem&gt;&lt;/m_mapectfillschemeMRU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14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EkdxvRh10Cek0YTv7G8m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GqrfsmHE6FPGD20WWI1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22ntbQKnUGrrHTiUja6w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5uIFgmlzU2usZiXpRpeG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EkdxvRh10Cek0YTv7G8m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l92ypyCUW_7uIEDVABZ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xusp4s7Vk.uOM4yQzMF_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GqrfsmHE6FPGD20WWI1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5uIFgmlzU2usZiXpRpeGw"/>
</p:tagLst>
</file>

<file path=ppt/theme/theme1.xml><?xml version="1.0" encoding="utf-8"?>
<a:theme xmlns:a="http://schemas.openxmlformats.org/drawingml/2006/main" name="20120912 GiveDirectly template">
  <a:themeElements>
    <a:clrScheme name="GD Colorscheme">
      <a:dk1>
        <a:sysClr val="windowText" lastClr="000000"/>
      </a:dk1>
      <a:lt1>
        <a:sysClr val="window" lastClr="FFFFFF"/>
      </a:lt1>
      <a:dk2>
        <a:srgbClr val="666666"/>
      </a:dk2>
      <a:lt2>
        <a:srgbClr val="FFFFFF"/>
      </a:lt2>
      <a:accent1>
        <a:srgbClr val="325929"/>
      </a:accent1>
      <a:accent2>
        <a:srgbClr val="5CA34B"/>
      </a:accent2>
      <a:accent3>
        <a:srgbClr val="93C787"/>
      </a:accent3>
      <a:accent4>
        <a:srgbClr val="C4E1BD"/>
      </a:accent4>
      <a:accent5>
        <a:srgbClr val="325929"/>
      </a:accent5>
      <a:accent6>
        <a:srgbClr val="5CA34B"/>
      </a:accent6>
      <a:hlink>
        <a:srgbClr val="93C787"/>
      </a:hlink>
      <a:folHlink>
        <a:srgbClr val="C4E1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9050">
          <a:solidFill>
            <a:srgbClr val="FFFF00"/>
          </a:solidFill>
          <a:miter lim="800000"/>
          <a:headEnd/>
          <a:tailEnd/>
        </a:ln>
        <a:effectLst>
          <a:prstShdw prst="shdw17" dist="17961" dir="2700000">
            <a:srgbClr val="6A8669">
              <a:alpha val="74997"/>
            </a:srgbClr>
          </a:prstShdw>
        </a:effectLst>
        <a:extLst/>
      </a:spPr>
      <a:bodyPr tIns="91440" bIns="91440" rtlCol="0" anchor="ctr"/>
      <a:lstStyle>
        <a:defPPr algn="ctr">
          <a:defRPr sz="2000" dirty="0" smtClean="0"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20120912 GiveDirectly template</Template>
  <TotalTime>6063</TotalTime>
  <Words>253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20120912 GiveDirectly template</vt:lpstr>
      <vt:lpstr>think-cell Slide</vt:lpstr>
      <vt:lpstr>We have made several changes to our field process under current $2M campaign in Kenya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Niehaus</dc:creator>
  <cp:lastModifiedBy>Joy Sun</cp:lastModifiedBy>
  <cp:revision>937</cp:revision>
  <cp:lastPrinted>2012-10-01T14:04:10Z</cp:lastPrinted>
  <dcterms:created xsi:type="dcterms:W3CDTF">2012-09-12T13:41:46Z</dcterms:created>
  <dcterms:modified xsi:type="dcterms:W3CDTF">2013-08-30T18:27:15Z</dcterms:modified>
</cp:coreProperties>
</file>