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4" r:id="rId3"/>
    <p:sldId id="292" r:id="rId4"/>
    <p:sldId id="293" r:id="rId5"/>
    <p:sldId id="267" r:id="rId6"/>
    <p:sldId id="258" r:id="rId7"/>
    <p:sldId id="268" r:id="rId8"/>
    <p:sldId id="282" r:id="rId9"/>
  </p:sldIdLst>
  <p:sldSz cx="10693400" cy="7561263"/>
  <p:notesSz cx="6808788" cy="9939338"/>
  <p:defaultTextStyle>
    <a:defPPr>
      <a:defRPr lang="uk-UA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E28"/>
    <a:srgbClr val="E6F2E6"/>
    <a:srgbClr val="6FCB6F"/>
    <a:srgbClr val="FEFEFE"/>
    <a:srgbClr val="EBE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32" y="-102"/>
      </p:cViewPr>
      <p:guideLst>
        <p:guide orient="horz" pos="251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1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6249" y="0"/>
            <a:ext cx="2950951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E110-B52F-474A-B07C-7CBFD3D8606C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1" y="9441102"/>
            <a:ext cx="2950951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6249" y="9441102"/>
            <a:ext cx="2950951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BE0F-C685-4C67-8B4F-2649C09607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79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07BC-7310-4BC5-B14F-5F6224A996CB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0880" y="4721187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1080-7F88-47A5-86AE-C9F00848BC6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6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E1080-7F88-47A5-86AE-C9F00848BC6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9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08.04.2016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galaid-jobs.in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690516" y="2844527"/>
            <a:ext cx="7002884" cy="1584175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spcAft>
                <a:spcPts val="1200"/>
              </a:spcAft>
            </a:pPr>
            <a:r>
              <a:rPr lang="uk-UA" sz="3200" b="1" dirty="0" smtClean="0"/>
              <a:t>БЮРО ПРАВОВОЇ ДОПОМОГИ: </a:t>
            </a:r>
            <a:br>
              <a:rPr lang="uk-UA" sz="3200" b="1" dirty="0" smtClean="0"/>
            </a:br>
            <a:r>
              <a:rPr lang="uk-UA" sz="3200" b="1" dirty="0" smtClean="0"/>
              <a:t>роль та значення </a:t>
            </a:r>
            <a:r>
              <a:rPr lang="uk-UA" sz="3200" b="1" dirty="0" smtClean="0"/>
              <a:t>для територіальних громад</a:t>
            </a:r>
            <a:endParaRPr lang="uk-UA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1409672"/>
            <a:ext cx="3528392" cy="1217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2844527"/>
            <a:ext cx="2296025" cy="158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8973" y="5004767"/>
            <a:ext cx="3994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Ім</a:t>
            </a:r>
            <a:r>
              <a:rPr lang="en-US" b="1" dirty="0" smtClean="0"/>
              <a:t>’</a:t>
            </a:r>
            <a:r>
              <a:rPr lang="ru-RU" b="1" dirty="0" smtClean="0"/>
              <a:t>я та </a:t>
            </a:r>
            <a:r>
              <a:rPr lang="ru-RU" b="1" dirty="0" err="1" smtClean="0"/>
              <a:t>пр</a:t>
            </a:r>
            <a:r>
              <a:rPr lang="uk-UA" b="1" dirty="0" err="1" smtClean="0"/>
              <a:t>ізвище</a:t>
            </a:r>
            <a:endParaRPr lang="en-GB" b="1" dirty="0" smtClean="0"/>
          </a:p>
          <a:p>
            <a:r>
              <a:rPr lang="uk-UA" dirty="0" smtClean="0"/>
              <a:t>… місцевий центр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uk-UA" dirty="0" smtClean="0"/>
              <a:t>з надання безоплатної вторинної</a:t>
            </a:r>
            <a:br>
              <a:rPr lang="uk-UA" dirty="0" smtClean="0"/>
            </a:br>
            <a:r>
              <a:rPr lang="uk-UA" dirty="0" smtClean="0"/>
              <a:t>правової допомоги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16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4165" y="4052904"/>
            <a:ext cx="6390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НАДАННЯ ЮРИДИЧНИХ КОНСУЛЬТАЦІЙ</a:t>
            </a:r>
            <a:br>
              <a:rPr lang="uk-UA" sz="2000" dirty="0" smtClean="0"/>
            </a:br>
            <a:r>
              <a:rPr lang="uk-UA" sz="1800" dirty="0" smtClean="0"/>
              <a:t>(безоплатної первинної правової допомоги)</a:t>
            </a:r>
            <a:endParaRPr lang="uk-UA" sz="1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1900259"/>
            <a:ext cx="1386260" cy="42671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ФУНКЦІЇ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2538785"/>
            <a:ext cx="594172" cy="301533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195" y="322653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ТОЧКА ДОСТУПУ ДО ЕЛЕКТРОННИХ СЕРВІСІВ МІН</a:t>
            </a:r>
            <a:r>
              <a:rPr lang="en-GB" sz="2000" dirty="0" smtClean="0"/>
              <a:t>’</a:t>
            </a:r>
            <a:r>
              <a:rPr lang="uk-UA" sz="2000" dirty="0" smtClean="0"/>
              <a:t>ЮСТУ</a:t>
            </a:r>
          </a:p>
          <a:p>
            <a:r>
              <a:rPr lang="uk-UA" sz="1800" dirty="0" smtClean="0"/>
              <a:t>(в подальшому – всіх державних електронних сервісів)</a:t>
            </a:r>
            <a:endParaRPr lang="uk-UA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14165" y="4825518"/>
            <a:ext cx="639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ПРИЙОМ ЗВЕРНЕНЬ ЩОДО НАДАННЯ БЕЗОПЛАТНОЇ ВТОРИННОЇ ПРАВОВОЇ ДОПОМОГИ</a:t>
            </a:r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195" y="2470986"/>
            <a:ext cx="6390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АКТИВНЕ ПРАВОПРОСВІТНИЦТВО НА РІВНІ </a:t>
            </a:r>
            <a:r>
              <a:rPr lang="uk-UA" sz="2000" dirty="0" smtClean="0"/>
              <a:t>ТЕРИТОРІАЛЬНОЇ </a:t>
            </a:r>
            <a:r>
              <a:rPr lang="uk-UA" sz="2000" dirty="0" smtClean="0"/>
              <a:t>ГРОМАДИ</a:t>
            </a:r>
            <a:endParaRPr lang="uk-UA" sz="20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-1" y="3311217"/>
            <a:ext cx="594172" cy="301533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3969" y="4150724"/>
            <a:ext cx="594172" cy="301533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971" y="4906945"/>
            <a:ext cx="594172" cy="301533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10219" y="6444927"/>
            <a:ext cx="7201022" cy="983800"/>
          </a:xfrm>
          <a:prstGeom prst="rect">
            <a:avLst/>
          </a:prstGeom>
          <a:solidFill>
            <a:srgbClr val="E6F2E6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chemeClr val="tx1"/>
                </a:solidFill>
              </a:rPr>
              <a:t>СТВОРЮЮТЬСЯ </a:t>
            </a:r>
            <a:r>
              <a:rPr lang="uk-UA" sz="1600" b="1" dirty="0" smtClean="0">
                <a:solidFill>
                  <a:schemeClr val="tx1"/>
                </a:solidFill>
              </a:rPr>
              <a:t>У КОЖНОМУ РАЙОНІ ТА МІСТІ ОБЛАСНОГО ЗНАЧЕННЯ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solidFill>
                  <a:schemeClr val="tx1"/>
                </a:solidFill>
              </a:rPr>
              <a:t>ЯК </a:t>
            </a:r>
            <a:r>
              <a:rPr lang="uk-UA" sz="1600" dirty="0" smtClean="0">
                <a:solidFill>
                  <a:schemeClr val="tx1"/>
                </a:solidFill>
              </a:rPr>
              <a:t>СТРУКТУРНІ </a:t>
            </a:r>
            <a:r>
              <a:rPr lang="uk-UA" sz="1600" dirty="0" smtClean="0">
                <a:solidFill>
                  <a:schemeClr val="tx1"/>
                </a:solidFill>
              </a:rPr>
              <a:t>ПІДРОЗДІЛИ МІСЦЕВИХ ЦЕНТРІВ</a:t>
            </a:r>
          </a:p>
          <a:p>
            <a:r>
              <a:rPr lang="uk-UA" sz="1600" dirty="0" smtClean="0">
                <a:solidFill>
                  <a:schemeClr val="tx1"/>
                </a:solidFill>
              </a:rPr>
              <a:t>У МІСТАХ, ДЕ ВЖЕ ДІЮТЬ 100 МІСЦЕВИХ ЦЕНТРІВ, ФУНКЦІЇ ВИКОНУВАТИМУТЬСЯ ТАКИМИ ЦЕНТРАМИ 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7506940" y="2113614"/>
            <a:ext cx="0" cy="5315113"/>
          </a:xfrm>
          <a:prstGeom prst="line">
            <a:avLst/>
          </a:prstGeom>
          <a:ln w="38100">
            <a:solidFill>
              <a:srgbClr val="E6F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5346700" y="1260351"/>
            <a:ext cx="5346701" cy="688256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МІСІЯ: </a:t>
            </a:r>
            <a:r>
              <a:rPr lang="uk-UA" sz="2000" dirty="0" smtClean="0">
                <a:solidFill>
                  <a:schemeClr val="bg1"/>
                </a:solidFill>
              </a:rPr>
              <a:t>ПОСИЛЕННЯ ПРАВОВОЇ СПРОМОЖНОСТІ ТЕРИТОРІАЛЬНИХ ГРОМАД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6594" y="4100973"/>
            <a:ext cx="31807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/>
              <a:t>2 – 3 ПРАЦІВНИКИ-ЮРИСТИ</a:t>
            </a:r>
            <a:endParaRPr lang="uk-UA" sz="19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57" y="4874588"/>
            <a:ext cx="697421" cy="6097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6250" y="5622413"/>
            <a:ext cx="31724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 РОБОЧІ СТАНЦІЇ</a:t>
            </a:r>
            <a:br>
              <a:rPr lang="uk-UA" sz="2000" b="1" dirty="0" smtClean="0"/>
            </a:br>
            <a:r>
              <a:rPr lang="uk-UA" sz="1600" b="1" dirty="0" smtClean="0"/>
              <a:t>ДЛЯ КОРИСТУВАННЯ КЛІЄНТАМИ</a:t>
            </a:r>
            <a:r>
              <a:rPr lang="uk-UA" sz="1600" dirty="0" smtClean="0"/>
              <a:t>:</a:t>
            </a:r>
          </a:p>
          <a:p>
            <a:r>
              <a:rPr lang="uk-UA" sz="1600" dirty="0"/>
              <a:t>1 – ДЛЯ ГЕНЕРАЦІЇ </a:t>
            </a:r>
            <a:r>
              <a:rPr lang="uk-UA" sz="1600" dirty="0" smtClean="0"/>
              <a:t>ЕЦП;</a:t>
            </a:r>
            <a:endParaRPr lang="uk-UA" sz="1600" dirty="0"/>
          </a:p>
          <a:p>
            <a:r>
              <a:rPr lang="uk-UA" sz="1600" dirty="0" smtClean="0"/>
              <a:t>2 – ДЛЯ ДОСТУПУ</a:t>
            </a:r>
            <a:br>
              <a:rPr lang="uk-UA" sz="1600" dirty="0" smtClean="0"/>
            </a:br>
            <a:r>
              <a:rPr lang="uk-UA" sz="1600" dirty="0" smtClean="0"/>
              <a:t>ДО ЕЛЕКТРОННИХ СЕРВІСІВ МІН</a:t>
            </a:r>
            <a:r>
              <a:rPr lang="en-GB" sz="1600" dirty="0" smtClean="0"/>
              <a:t>’</a:t>
            </a:r>
            <a:r>
              <a:rPr lang="uk-UA" sz="1600" dirty="0" smtClean="0"/>
              <a:t>ЮСТУ</a:t>
            </a:r>
            <a:endParaRPr lang="uk-UA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537994" y="2101654"/>
            <a:ext cx="3110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ПОНАД 400 БЮРО</a:t>
            </a:r>
            <a:br>
              <a:rPr lang="uk-UA" sz="2000" b="1" dirty="0" smtClean="0"/>
            </a:br>
            <a:r>
              <a:rPr lang="uk-UA" sz="1800" dirty="0" smtClean="0"/>
              <a:t>ПО ВСІЙ ТЕРИТОРІЇ УКРАЇНИ</a:t>
            </a:r>
          </a:p>
          <a:p>
            <a:r>
              <a:rPr lang="uk-UA" sz="1400" dirty="0" smtClean="0"/>
              <a:t>(КРІМ ТИМЧАСОВО ОКУПОВАНОЇ)</a:t>
            </a:r>
            <a:endParaRPr lang="uk-UA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34" y="4874588"/>
            <a:ext cx="697421" cy="6097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46" y="4874588"/>
            <a:ext cx="697421" cy="609746"/>
          </a:xfrm>
          <a:prstGeom prst="rect">
            <a:avLst/>
          </a:prstGeom>
        </p:spPr>
      </p:pic>
      <p:cxnSp>
        <p:nvCxnSpPr>
          <p:cNvPr id="24" name="Пряма сполучна лінія 23"/>
          <p:cNvCxnSpPr/>
          <p:nvPr/>
        </p:nvCxnSpPr>
        <p:spPr>
          <a:xfrm flipH="1">
            <a:off x="7593357" y="3151129"/>
            <a:ext cx="2907010" cy="0"/>
          </a:xfrm>
          <a:prstGeom prst="line">
            <a:avLst/>
          </a:prstGeom>
          <a:ln w="38100">
            <a:solidFill>
              <a:srgbClr val="E6F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 flipH="1">
            <a:off x="7619405" y="4644727"/>
            <a:ext cx="2907010" cy="0"/>
          </a:xfrm>
          <a:prstGeom prst="line">
            <a:avLst/>
          </a:prstGeom>
          <a:ln w="38100">
            <a:solidFill>
              <a:srgbClr val="E6F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кутник 25"/>
          <p:cNvSpPr/>
          <p:nvPr/>
        </p:nvSpPr>
        <p:spPr>
          <a:xfrm>
            <a:off x="814165" y="5634535"/>
            <a:ext cx="6390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БЕЗПОСЕРЕДНЄ </a:t>
            </a:r>
            <a:r>
              <a:rPr lang="uk-UA" sz="2000" dirty="0"/>
              <a:t>ЗДІЙСНЕННЯ ПРЕДСТАВНИЦТВА ІНТЕРЕСІВ </a:t>
            </a:r>
            <a:r>
              <a:rPr lang="uk-UA" sz="2000" dirty="0" smtClean="0"/>
              <a:t>КЛІЄНТА В СУДІ</a:t>
            </a:r>
            <a:r>
              <a:rPr lang="en-GB" sz="2000" dirty="0" smtClean="0"/>
              <a:t> </a:t>
            </a:r>
            <a:r>
              <a:rPr lang="en-GB" sz="1800" dirty="0" smtClean="0"/>
              <a:t>(</a:t>
            </a:r>
            <a:r>
              <a:rPr lang="uk-UA" sz="1800" dirty="0" smtClean="0"/>
              <a:t>В ПЕРСПЕКТИВІ</a:t>
            </a:r>
            <a:r>
              <a:rPr lang="en-GB" sz="1800" dirty="0" smtClean="0"/>
              <a:t>)</a:t>
            </a:r>
            <a:endParaRPr lang="uk-UA" sz="2400" dirty="0"/>
          </a:p>
        </p:txBody>
      </p:sp>
      <p:sp>
        <p:nvSpPr>
          <p:cNvPr id="27" name="Прямокутник 26"/>
          <p:cNvSpPr/>
          <p:nvPr/>
        </p:nvSpPr>
        <p:spPr>
          <a:xfrm>
            <a:off x="3971" y="5753731"/>
            <a:ext cx="594172" cy="301533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97" y="3406727"/>
            <a:ext cx="1185674" cy="646177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cs typeface="Arial" pitchFamily="34" charset="0"/>
              </a:rPr>
              <a:t>КОНЦЕПЦІЯ БЮРО ПРАВОВОЇ ДОПОМОГИ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cs typeface="Arial" pitchFamily="34" charset="0"/>
              </a:rPr>
              <a:t>ДЕ СТВОРЮЮТЬСЯ БЮРО ПРАВОВОЇ ДОПОМОГИ У … ОБЛАСТІ?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8022" y="1332359"/>
            <a:ext cx="10257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0" y="1900259"/>
            <a:ext cx="2466380" cy="656236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… місцевий центр з надання БВПД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754412" y="1900258"/>
            <a:ext cx="2466380" cy="656237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… місцевий центр з надання БВПД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8207722" y="1900257"/>
            <a:ext cx="2466380" cy="656238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… місцевий центр з надання БВПД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541491" y="1900259"/>
            <a:ext cx="2466380" cy="656236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… </a:t>
            </a:r>
            <a:r>
              <a:rPr lang="uk-UA" sz="1600" b="1" dirty="0">
                <a:solidFill>
                  <a:schemeClr val="bg1"/>
                </a:solidFill>
              </a:rPr>
              <a:t>місцевий центр з надання БВПД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0" y="2736110"/>
            <a:ext cx="24663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400" b="1" dirty="0" smtClean="0"/>
              <a:t>БЮРО: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3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…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3</a:t>
            </a:r>
            <a:endParaRPr lang="uk-UA" sz="14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2754412" y="2736110"/>
            <a:ext cx="24663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400" b="1" dirty="0" smtClean="0"/>
              <a:t>БЮРО: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3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…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3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541491" y="2736110"/>
            <a:ext cx="24663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400" b="1" dirty="0" smtClean="0"/>
              <a:t>БЮРО: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3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…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3</a:t>
            </a:r>
            <a:endParaRPr lang="uk-UA" sz="1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207722" y="2731455"/>
            <a:ext cx="246638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400" b="1" dirty="0" smtClean="0"/>
              <a:t>БЮРО: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Місто 3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…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1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err="1" smtClean="0"/>
              <a:t>Смт</a:t>
            </a:r>
            <a:r>
              <a:rPr lang="uk-UA" sz="1400" dirty="0" smtClean="0"/>
              <a:t> 3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5874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cs typeface="Arial" pitchFamily="34" charset="0"/>
              </a:rPr>
              <a:t>КОНКУРС З ВІДБОРУ КЕРІВНИКІВ/</a:t>
            </a:r>
            <a:br>
              <a:rPr lang="ru-RU" sz="2400" b="1" dirty="0" smtClean="0">
                <a:cs typeface="Arial" pitchFamily="34" charset="0"/>
              </a:rPr>
            </a:br>
            <a:r>
              <a:rPr lang="ru-RU" sz="2400" b="1" dirty="0" smtClean="0">
                <a:cs typeface="Arial" pitchFamily="34" charset="0"/>
              </a:rPr>
              <a:t>ЗАСТУПНИКІВ КЕРІВНИКІВ БЮРО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144" y="6732959"/>
            <a:ext cx="975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*Дізнатися більше деталей  про вимоги до претендентів, строки проведення, умови участі в конкурсі можна на веб-сайті</a:t>
            </a:r>
            <a:r>
              <a:rPr lang="ru-RU" sz="1400" dirty="0" smtClean="0"/>
              <a:t>: </a:t>
            </a:r>
            <a:r>
              <a:rPr lang="ru-RU" sz="1400" dirty="0" smtClean="0">
                <a:hlinkClick r:id="rId4"/>
              </a:rPr>
              <a:t>www.legalaid-jobs.in.ua</a:t>
            </a:r>
            <a:r>
              <a:rPr lang="ru-RU" sz="1400" dirty="0" smtClean="0"/>
              <a:t> </a:t>
            </a:r>
            <a:r>
              <a:rPr lang="uk-UA" sz="1400" dirty="0" smtClean="0"/>
              <a:t> </a:t>
            </a:r>
            <a:endParaRPr lang="uk-UA" sz="1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-14312" y="1473548"/>
            <a:ext cx="4354884" cy="42671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КОГО МИ ШУКАЄМО?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25524" y="1902214"/>
            <a:ext cx="100617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b="1" dirty="0" smtClean="0"/>
              <a:t>ЮРИСТІВ</a:t>
            </a:r>
            <a:r>
              <a:rPr lang="uk-UA" sz="2000" dirty="0" smtClean="0"/>
              <a:t> (вища юридична освіта не нижче першого (бакалаврського) рівня)</a:t>
            </a:r>
            <a:endParaRPr lang="uk-UA" sz="2000" dirty="0"/>
          </a:p>
          <a:p>
            <a:pPr algn="just">
              <a:spcAft>
                <a:spcPts val="600"/>
              </a:spcAft>
            </a:pPr>
            <a:r>
              <a:rPr lang="uk-UA" sz="2000" dirty="0"/>
              <a:t>Із </a:t>
            </a:r>
            <a:r>
              <a:rPr lang="uk-UA" sz="2000" b="1" dirty="0" smtClean="0"/>
              <a:t>ВІЛЬНИМ ВОЛОДІННЯ УКРАЇНСЬКОЮ МОВОЮ</a:t>
            </a:r>
            <a:endParaRPr lang="uk-UA" sz="2000" b="1" dirty="0"/>
          </a:p>
          <a:p>
            <a:pPr algn="just">
              <a:spcAft>
                <a:spcPts val="600"/>
              </a:spcAft>
            </a:pPr>
            <a:r>
              <a:rPr lang="uk-UA" sz="2000" dirty="0"/>
              <a:t>Із </a:t>
            </a:r>
            <a:r>
              <a:rPr lang="uk-UA" sz="2000" b="1" dirty="0" smtClean="0"/>
              <a:t>БАЖАННЯМ РОБИТИ ЗМІНИ </a:t>
            </a:r>
            <a:r>
              <a:rPr lang="uk-UA" sz="2000" dirty="0" smtClean="0"/>
              <a:t>у </a:t>
            </a:r>
            <a:r>
              <a:rPr lang="uk-UA" sz="2000" dirty="0"/>
              <a:t>своїх територіальних громадах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111" y="3569027"/>
            <a:ext cx="4340572" cy="42671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chemeClr val="bg1"/>
                </a:solidFill>
              </a:rPr>
              <a:t>ЩО МИ ПРОПОНУЄМО?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-15465" y="5257316"/>
            <a:ext cx="4354884" cy="42671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ЯК ВЗЯТИ УЧАСТЬ У КОНКУРСІ?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30634" y="4003726"/>
            <a:ext cx="100617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/>
              <a:t>СЕРЕДНІЙ РІВЕНЬ МІСЯЧНОЇ ЗАРОБІТНОЇ ПЛАТИ – </a:t>
            </a:r>
            <a:r>
              <a:rPr lang="ru-RU" sz="2000" b="1" u="sng" dirty="0" smtClean="0"/>
              <a:t>ВІД 3 500 ГРН.</a:t>
            </a:r>
          </a:p>
          <a:p>
            <a:pPr algn="just">
              <a:spcAft>
                <a:spcPts val="600"/>
              </a:spcAft>
            </a:pPr>
            <a:r>
              <a:rPr lang="uk-UA" sz="2000" dirty="0" smtClean="0"/>
              <a:t>Можливості </a:t>
            </a:r>
            <a:r>
              <a:rPr lang="uk-UA" sz="2000" b="1" dirty="0" smtClean="0"/>
              <a:t>ПОСТІЙНОГО ПРОФЕСІЙНОГО РОЗВИТКУ</a:t>
            </a:r>
            <a:endParaRPr lang="uk-UA" sz="20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317215" y="5684027"/>
            <a:ext cx="10061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ДО 4 ТРАВНЯ 2016 РОКУ ЗАПОВНИТИ ЕЛЕКТРОННУ ЗАЯВКУ</a:t>
            </a:r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веб-</a:t>
            </a:r>
            <a:r>
              <a:rPr lang="ru-RU" sz="2000" dirty="0" err="1"/>
              <a:t>сайті</a:t>
            </a:r>
            <a:r>
              <a:rPr lang="ru-RU" sz="2000" dirty="0"/>
              <a:t>: </a:t>
            </a:r>
            <a:r>
              <a:rPr lang="ru-RU" sz="2000" b="1" dirty="0" smtClean="0">
                <a:hlinkClick r:id="rId4"/>
              </a:rPr>
              <a:t>www.legalaid-jobs.in.ua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844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48" y="2030378"/>
            <a:ext cx="4918043" cy="48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219" y="2368357"/>
            <a:ext cx="49882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«Покращити доступ до правосуддя шляхом запровадження системи безоплатної правової допомоги</a:t>
            </a:r>
            <a:br>
              <a:rPr lang="uk-UA" sz="2000" b="1" dirty="0" smtClean="0">
                <a:solidFill>
                  <a:srgbClr val="286E28"/>
                </a:solidFill>
                <a:latin typeface="+mj-lt"/>
              </a:rPr>
            </a:br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у відповідності до стандартів Ради Європи та принципів ЄСПЛ»</a:t>
            </a:r>
          </a:p>
          <a:p>
            <a:r>
              <a:rPr lang="uk-UA" i="1" dirty="0" smtClean="0">
                <a:latin typeface="+mj-lt"/>
              </a:rPr>
              <a:t>(Резолюція</a:t>
            </a:r>
            <a:r>
              <a:rPr lang="ru-RU" i="1" dirty="0" smtClean="0">
                <a:latin typeface="+mj-lt"/>
              </a:rPr>
              <a:t> ПАРЄ № 1466 (2005), п. 13.13)</a:t>
            </a:r>
          </a:p>
          <a:p>
            <a:endParaRPr lang="ru-RU" sz="2000" b="1" dirty="0" smtClean="0">
              <a:solidFill>
                <a:srgbClr val="286E28"/>
              </a:solidFill>
              <a:latin typeface="+mj-lt"/>
            </a:endParaRPr>
          </a:p>
          <a:p>
            <a:endParaRPr lang="ru-RU" sz="2000" b="1" dirty="0" smtClean="0">
              <a:solidFill>
                <a:srgbClr val="286E28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«</a:t>
            </a:r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Кожен</a:t>
            </a:r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 </a:t>
            </a:r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має право на правову допомогу</a:t>
            </a:r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. </a:t>
            </a:r>
            <a:endParaRPr lang="en-US" sz="2000" b="1" dirty="0" smtClean="0">
              <a:solidFill>
                <a:srgbClr val="286E28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У </a:t>
            </a:r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випадках</a:t>
            </a:r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, </a:t>
            </a:r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передбачених законом</a:t>
            </a:r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, </a:t>
            </a:r>
            <a:endParaRPr lang="en-US" sz="2000" b="1" dirty="0" smtClean="0">
              <a:solidFill>
                <a:srgbClr val="286E28"/>
              </a:solidFill>
              <a:latin typeface="+mj-lt"/>
            </a:endParaRPr>
          </a:p>
          <a:p>
            <a:r>
              <a:rPr lang="uk-UA" sz="2000" b="1" dirty="0" smtClean="0">
                <a:solidFill>
                  <a:srgbClr val="286E28"/>
                </a:solidFill>
                <a:latin typeface="+mj-lt"/>
              </a:rPr>
              <a:t>ця допомога надається безоплатно</a:t>
            </a:r>
            <a:r>
              <a:rPr lang="ru-RU" sz="2000" b="1" dirty="0" smtClean="0">
                <a:solidFill>
                  <a:srgbClr val="286E28"/>
                </a:solidFill>
                <a:latin typeface="+mj-lt"/>
              </a:rPr>
              <a:t>»</a:t>
            </a:r>
          </a:p>
          <a:p>
            <a:r>
              <a:rPr lang="ru-RU" i="1" dirty="0" smtClean="0">
                <a:latin typeface="+mj-lt"/>
              </a:rPr>
              <a:t>(</a:t>
            </a:r>
            <a:r>
              <a:rPr lang="uk-UA" i="1" dirty="0" smtClean="0">
                <a:latin typeface="+mj-lt"/>
              </a:rPr>
              <a:t>Конституція України, стаття 59</a:t>
            </a:r>
            <a:r>
              <a:rPr lang="ru-RU" i="1" dirty="0" smtClean="0">
                <a:latin typeface="+mj-lt"/>
              </a:rPr>
              <a:t>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352889" y="2030378"/>
            <a:ext cx="0" cy="5001371"/>
          </a:xfrm>
          <a:prstGeom prst="line">
            <a:avLst/>
          </a:prstGeom>
          <a:ln w="15875">
            <a:solidFill>
              <a:srgbClr val="E6F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400" b="1" dirty="0" smtClean="0">
                <a:latin typeface="+mn-lt"/>
                <a:cs typeface="Arial" pitchFamily="34" charset="0"/>
              </a:rPr>
              <a:t>СОЦІАЛЬНА </a:t>
            </a:r>
            <a:r>
              <a:rPr lang="uk-UA" sz="2400" b="1" dirty="0" smtClean="0">
                <a:latin typeface="+mn-lt"/>
                <a:cs typeface="Arial" pitchFamily="34" charset="0"/>
              </a:rPr>
              <a:t>РОЛЬ</a:t>
            </a:r>
            <a:endParaRPr lang="uk-UA" sz="2400" b="1" dirty="0">
              <a:latin typeface="+mn-lt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04" y="1682313"/>
            <a:ext cx="7509031" cy="50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954" y="1638151"/>
            <a:ext cx="2717582" cy="33701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b="1" dirty="0" smtClean="0">
                <a:solidFill>
                  <a:srgbClr val="286E28"/>
                </a:solidFill>
              </a:rPr>
              <a:t>Представництво інтересів незахищених категорій громадян в суді у цивільних</a:t>
            </a:r>
            <a:br>
              <a:rPr lang="uk-UA" sz="1600" b="1" dirty="0" smtClean="0">
                <a:solidFill>
                  <a:srgbClr val="286E28"/>
                </a:solidFill>
              </a:rPr>
            </a:br>
            <a:r>
              <a:rPr lang="uk-UA" sz="1600" b="1" dirty="0" smtClean="0">
                <a:solidFill>
                  <a:srgbClr val="286E28"/>
                </a:solidFill>
              </a:rPr>
              <a:t>та адміністративних справах: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286E28"/>
                </a:solidFill>
              </a:rPr>
              <a:t>малозабезпечені;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solidFill>
                  <a:srgbClr val="286E28"/>
                </a:solidFill>
              </a:rPr>
              <a:t>і</a:t>
            </a:r>
            <a:r>
              <a:rPr lang="uk-UA" sz="1600" dirty="0" smtClean="0">
                <a:solidFill>
                  <a:srgbClr val="286E28"/>
                </a:solidFill>
              </a:rPr>
              <a:t>нваліди;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>
                <a:solidFill>
                  <a:srgbClr val="286E28"/>
                </a:solidFill>
              </a:rPr>
              <a:t>у</a:t>
            </a:r>
            <a:r>
              <a:rPr lang="uk-UA" sz="1600" dirty="0" smtClean="0">
                <a:solidFill>
                  <a:srgbClr val="286E28"/>
                </a:solidFill>
              </a:rPr>
              <a:t>часники бойових дій         (у тому числі АТО);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286E28"/>
                </a:solidFill>
              </a:rPr>
              <a:t>діти-сироти</a:t>
            </a:r>
          </a:p>
          <a:p>
            <a:pPr>
              <a:spcAft>
                <a:spcPts val="300"/>
              </a:spcAft>
            </a:pPr>
            <a:r>
              <a:rPr lang="uk-UA" sz="1600" b="1" dirty="0" smtClean="0">
                <a:solidFill>
                  <a:srgbClr val="286E28"/>
                </a:solidFill>
              </a:rPr>
              <a:t>Надання юридичних консультацій</a:t>
            </a:r>
          </a:p>
          <a:p>
            <a:r>
              <a:rPr lang="uk-UA" sz="1600" b="1" dirty="0" smtClean="0">
                <a:solidFill>
                  <a:srgbClr val="286E28"/>
                </a:solidFill>
              </a:rPr>
              <a:t>Мобільні консультпункти</a:t>
            </a:r>
            <a:br>
              <a:rPr lang="uk-UA" sz="1600" b="1" dirty="0" smtClean="0">
                <a:solidFill>
                  <a:srgbClr val="286E28"/>
                </a:solidFill>
              </a:rPr>
            </a:br>
            <a:r>
              <a:rPr lang="uk-UA" sz="1200" dirty="0" smtClean="0">
                <a:solidFill>
                  <a:srgbClr val="286E28"/>
                </a:solidFill>
              </a:rPr>
              <a:t>(з жовтня 2015)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73" y="1179768"/>
            <a:ext cx="2316309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 smtClean="0">
                <a:solidFill>
                  <a:srgbClr val="286E28"/>
                </a:solidFill>
              </a:rPr>
              <a:t>100 </a:t>
            </a:r>
            <a:r>
              <a:rPr lang="uk-UA" sz="1600" b="1" dirty="0" smtClean="0">
                <a:solidFill>
                  <a:srgbClr val="286E28"/>
                </a:solidFill>
              </a:rPr>
              <a:t>МІСЦЕВИХ ЦЕНТРІВ</a:t>
            </a:r>
          </a:p>
          <a:p>
            <a:r>
              <a:rPr lang="uk-UA" sz="1400" dirty="0" smtClean="0">
                <a:solidFill>
                  <a:srgbClr val="286E28"/>
                </a:solidFill>
              </a:rPr>
              <a:t>(з 01.07.2015):</a:t>
            </a:r>
            <a:endParaRPr lang="uk-UA" sz="1900" dirty="0" smtClean="0">
              <a:solidFill>
                <a:srgbClr val="286E28"/>
              </a:solidFill>
            </a:endParaRPr>
          </a:p>
        </p:txBody>
      </p:sp>
      <p:cxnSp>
        <p:nvCxnSpPr>
          <p:cNvPr id="11" name="Прямая соединительная линия 8"/>
          <p:cNvCxnSpPr/>
          <p:nvPr/>
        </p:nvCxnSpPr>
        <p:spPr>
          <a:xfrm flipV="1">
            <a:off x="2907380" y="1256715"/>
            <a:ext cx="0" cy="6196324"/>
          </a:xfrm>
          <a:prstGeom prst="line">
            <a:avLst/>
          </a:prstGeom>
          <a:ln w="38100">
            <a:solidFill>
              <a:srgbClr val="E6F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естиугольник 12"/>
          <p:cNvSpPr/>
          <p:nvPr/>
        </p:nvSpPr>
        <p:spPr>
          <a:xfrm rot="5400000">
            <a:off x="166672" y="1253797"/>
            <a:ext cx="250588" cy="216024"/>
          </a:xfrm>
          <a:prstGeom prst="hexagon">
            <a:avLst/>
          </a:prstGeom>
          <a:solidFill>
            <a:srgbClr val="FFFF00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Овал 12"/>
          <p:cNvSpPr/>
          <p:nvPr/>
        </p:nvSpPr>
        <p:spPr>
          <a:xfrm>
            <a:off x="162124" y="5017967"/>
            <a:ext cx="216024" cy="216024"/>
          </a:xfrm>
          <a:prstGeom prst="ellipse">
            <a:avLst/>
          </a:prstGeom>
          <a:solidFill>
            <a:srgbClr val="286E28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Овал 13"/>
          <p:cNvSpPr/>
          <p:nvPr/>
        </p:nvSpPr>
        <p:spPr>
          <a:xfrm>
            <a:off x="132663" y="718174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286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3197" y="7120475"/>
            <a:ext cx="249756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 smtClean="0">
                <a:solidFill>
                  <a:srgbClr val="286E28"/>
                </a:solidFill>
              </a:rPr>
              <a:t>1 </a:t>
            </a:r>
            <a:r>
              <a:rPr lang="uk-UA" sz="1600" b="1" dirty="0" smtClean="0">
                <a:solidFill>
                  <a:srgbClr val="286E28"/>
                </a:solidFill>
              </a:rPr>
              <a:t>КООРДИНАЦІЙНИЙ ЦЕНТР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179" y="4985241"/>
            <a:ext cx="2341241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 smtClean="0">
                <a:solidFill>
                  <a:srgbClr val="286E28"/>
                </a:solidFill>
              </a:rPr>
              <a:t>25+2 </a:t>
            </a:r>
            <a:r>
              <a:rPr lang="uk-UA" sz="1400" b="1" dirty="0" smtClean="0">
                <a:solidFill>
                  <a:srgbClr val="286E28"/>
                </a:solidFill>
              </a:rPr>
              <a:t>РЕГІОНАЛЬНИХ ЦЕНТРИ </a:t>
            </a:r>
            <a:r>
              <a:rPr lang="uk-UA" sz="1200" dirty="0" smtClean="0">
                <a:solidFill>
                  <a:srgbClr val="286E28"/>
                </a:solidFill>
              </a:rPr>
              <a:t>(з 01.01.2013):</a:t>
            </a:r>
            <a:endParaRPr lang="uk-UA" sz="1600" dirty="0" smtClean="0">
              <a:solidFill>
                <a:srgbClr val="286E2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00" y="5448811"/>
            <a:ext cx="2717582" cy="17235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b="1" dirty="0" smtClean="0">
                <a:solidFill>
                  <a:srgbClr val="286E28"/>
                </a:solidFill>
              </a:rPr>
              <a:t>Захист у кримінальних провадженнях</a:t>
            </a:r>
          </a:p>
          <a:p>
            <a:pPr>
              <a:spcAft>
                <a:spcPts val="600"/>
              </a:spcAft>
            </a:pPr>
            <a:r>
              <a:rPr lang="uk-UA" sz="1600" b="1" dirty="0" smtClean="0">
                <a:solidFill>
                  <a:srgbClr val="286E28"/>
                </a:solidFill>
              </a:rPr>
              <a:t>Ранній доступ до правової допомоги для затриманих</a:t>
            </a:r>
          </a:p>
          <a:p>
            <a:pPr>
              <a:spcAft>
                <a:spcPts val="600"/>
              </a:spcAft>
            </a:pPr>
            <a:r>
              <a:rPr lang="uk-UA" sz="1600" b="1" dirty="0" smtClean="0">
                <a:solidFill>
                  <a:srgbClr val="286E28"/>
                </a:solidFill>
              </a:rPr>
              <a:t>Доступ для засуджених</a:t>
            </a:r>
            <a:br>
              <a:rPr lang="uk-UA" sz="1600" b="1" dirty="0" smtClean="0">
                <a:solidFill>
                  <a:srgbClr val="286E28"/>
                </a:solidFill>
              </a:rPr>
            </a:br>
            <a:r>
              <a:rPr lang="uk-UA" sz="1200" dirty="0" smtClean="0">
                <a:solidFill>
                  <a:srgbClr val="286E28"/>
                </a:solidFill>
              </a:rPr>
              <a:t>(з листопада 2014)</a:t>
            </a:r>
            <a:endParaRPr lang="uk-UA" sz="1600" dirty="0" smtClean="0">
              <a:solidFill>
                <a:srgbClr val="286E28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400" b="1" dirty="0" smtClean="0">
                <a:cs typeface="Arial" pitchFamily="34" charset="0"/>
              </a:rPr>
              <a:t>СИСТЕМА БЕЗОПЛАТНОЇ ВТОРИННОЇ ПРАВОВОЇ ДОПОМОГИ З 1 ЛИПНЯ 2015 РОКУ</a:t>
            </a:r>
            <a:endParaRPr lang="uk-UA" sz="2400" b="1" dirty="0">
              <a:latin typeface="+mn-lt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970436" y="4788743"/>
            <a:ext cx="2520280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единительная линия 15"/>
          <p:cNvCxnSpPr/>
          <p:nvPr/>
        </p:nvCxnSpPr>
        <p:spPr>
          <a:xfrm>
            <a:off x="718032" y="4985241"/>
            <a:ext cx="1440160" cy="0"/>
          </a:xfrm>
          <a:prstGeom prst="line">
            <a:avLst/>
          </a:prstGeom>
          <a:ln>
            <a:solidFill>
              <a:srgbClr val="C8E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4"/>
          <p:cNvCxnSpPr/>
          <p:nvPr/>
        </p:nvCxnSpPr>
        <p:spPr>
          <a:xfrm>
            <a:off x="637052" y="7095343"/>
            <a:ext cx="1440160" cy="0"/>
          </a:xfrm>
          <a:prstGeom prst="line">
            <a:avLst/>
          </a:prstGeom>
          <a:ln>
            <a:solidFill>
              <a:srgbClr val="C8E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93" y="4698711"/>
            <a:ext cx="314648" cy="590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6" y="2240191"/>
            <a:ext cx="315408" cy="575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8" y="2951326"/>
            <a:ext cx="314648" cy="627185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51979" y="2324791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44" dirty="0">
                <a:cs typeface="Tahoma"/>
              </a:rPr>
              <a:t>2</a:t>
            </a:r>
            <a:endParaRPr lang="uk-UA" sz="42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021073" y="2454161"/>
            <a:ext cx="9278665" cy="361063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spc="44" dirty="0" smtClean="0">
                <a:cs typeface="Tahoma"/>
              </a:rPr>
              <a:t>Утворення нової інституції (2012</a:t>
            </a:r>
            <a:r>
              <a:rPr lang="uk-UA" sz="2000" spc="44" dirty="0">
                <a:cs typeface="Tahoma"/>
              </a:rPr>
              <a:t>)</a:t>
            </a:r>
            <a:endParaRPr lang="uk-UA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0" y="3750399"/>
            <a:ext cx="314647" cy="6441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14650" y="3092788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44" dirty="0">
                <a:cs typeface="Tahoma"/>
              </a:rPr>
              <a:t>3</a:t>
            </a:r>
            <a:endParaRPr lang="uk-UA" sz="42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123397" y="2952133"/>
            <a:ext cx="9196614" cy="700976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spc="44" dirty="0" smtClean="0">
                <a:cs typeface="Tahoma"/>
              </a:rPr>
              <a:t>Забезпечення доступу до БВПД у кримінальних провадженнях – здійснення захисту</a:t>
            </a:r>
            <a:r>
              <a:rPr lang="en-GB" sz="2000" spc="44" dirty="0" smtClean="0">
                <a:cs typeface="Tahoma"/>
              </a:rPr>
              <a:t> </a:t>
            </a:r>
            <a:r>
              <a:rPr lang="uk-UA" sz="2000" spc="44" dirty="0" smtClean="0">
                <a:cs typeface="Tahoma"/>
              </a:rPr>
              <a:t>(</a:t>
            </a:r>
            <a:r>
              <a:rPr lang="uk-UA" sz="2000" spc="44" dirty="0">
                <a:cs typeface="Tahoma"/>
              </a:rPr>
              <a:t>2013)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294189" y="3995322"/>
            <a:ext cx="9047845" cy="433295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spc="44" dirty="0" smtClean="0">
                <a:cs typeface="Tahoma"/>
              </a:rPr>
              <a:t>Забезпечення якості надання БВПД у кримінальних провадженнях</a:t>
            </a:r>
            <a:r>
              <a:rPr lang="en-GB" sz="2000" spc="44" dirty="0" smtClean="0">
                <a:cs typeface="Tahoma"/>
              </a:rPr>
              <a:t> </a:t>
            </a:r>
            <a:r>
              <a:rPr lang="uk-UA" sz="2000" spc="44" dirty="0" smtClean="0">
                <a:cs typeface="Tahoma"/>
              </a:rPr>
              <a:t>(</a:t>
            </a:r>
            <a:r>
              <a:rPr lang="uk-UA" sz="2000" spc="44" dirty="0">
                <a:cs typeface="Tahoma"/>
              </a:rPr>
              <a:t>2014)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79556" y="3894106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44" dirty="0">
                <a:cs typeface="Tahoma"/>
              </a:rPr>
              <a:t>4</a:t>
            </a:r>
            <a:endParaRPr lang="uk-UA" sz="4200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1494673" y="4599850"/>
            <a:ext cx="8824271" cy="788654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spc="44" dirty="0" smtClean="0">
                <a:cs typeface="Tahoma"/>
              </a:rPr>
              <a:t>Забезпечення доступу до БВПД у цивільних та адміністративних</a:t>
            </a:r>
            <a:br>
              <a:rPr lang="uk-UA" sz="2000" spc="44" dirty="0" smtClean="0">
                <a:cs typeface="Tahoma"/>
              </a:rPr>
            </a:br>
            <a:r>
              <a:rPr lang="uk-UA" sz="2000" spc="44" dirty="0" smtClean="0">
                <a:cs typeface="Tahoma"/>
              </a:rPr>
              <a:t>справах – здійснення представництва інтересів у суді</a:t>
            </a:r>
            <a:r>
              <a:rPr lang="en-GB" sz="2000" spc="44" dirty="0" smtClean="0">
                <a:cs typeface="Tahoma"/>
              </a:rPr>
              <a:t> (2015)	</a:t>
            </a:r>
            <a:endParaRPr lang="uk-UA" sz="2000" b="1" spc="44" dirty="0">
              <a:solidFill>
                <a:srgbClr val="185321"/>
              </a:solidFill>
              <a:cs typeface="Tahoma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950679" y="5954340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spc="44" dirty="0">
                <a:cs typeface="Tahoma"/>
              </a:rPr>
              <a:t>6</a:t>
            </a:r>
            <a:endParaRPr lang="uk-UA" sz="420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92536" y="4825979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44" dirty="0">
                <a:cs typeface="Tahoma"/>
              </a:rPr>
              <a:t>5</a:t>
            </a:r>
            <a:endParaRPr lang="uk-UA" sz="4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0" y="5819996"/>
            <a:ext cx="328206" cy="6163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4264" y="5466919"/>
            <a:ext cx="855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Інтеграція безоплатної первинної та вторинної правової допомоги. Забезпечення якості надання БВПД у цивільних та адміністративних справах</a:t>
            </a:r>
            <a:r>
              <a:rPr lang="en-US" sz="2000" dirty="0" smtClean="0"/>
              <a:t> (</a:t>
            </a:r>
            <a:r>
              <a:rPr lang="uk-UA" sz="2000" dirty="0" smtClean="0"/>
              <a:t>від </a:t>
            </a:r>
            <a:r>
              <a:rPr lang="en-US" sz="2000" dirty="0" smtClean="0"/>
              <a:t>2016)</a:t>
            </a:r>
            <a:endParaRPr lang="uk-UA" sz="2000" dirty="0"/>
          </a:p>
        </p:txBody>
      </p:sp>
      <p:cxnSp>
        <p:nvCxnSpPr>
          <p:cNvPr id="20" name="Пряма сполучна лінія 19"/>
          <p:cNvCxnSpPr/>
          <p:nvPr/>
        </p:nvCxnSpPr>
        <p:spPr>
          <a:xfrm>
            <a:off x="5201364" y="2683643"/>
            <a:ext cx="100110" cy="90692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 flipV="1">
            <a:off x="5301474" y="2534624"/>
            <a:ext cx="176330" cy="239711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4410548" y="3516055"/>
            <a:ext cx="100110" cy="90692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 flipV="1">
            <a:off x="4510658" y="3367036"/>
            <a:ext cx="176330" cy="239711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10199628" y="4223081"/>
            <a:ext cx="100110" cy="90692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 flipV="1">
            <a:off x="10299738" y="4074062"/>
            <a:ext cx="176330" cy="239711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8945780" y="5160490"/>
            <a:ext cx="100110" cy="90692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 flipV="1">
            <a:off x="9045890" y="5011471"/>
            <a:ext cx="176330" cy="239711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2"/>
          <p:cNvSpPr txBox="1">
            <a:spLocks/>
          </p:cNvSpPr>
          <p:nvPr/>
        </p:nvSpPr>
        <p:spPr>
          <a:xfrm>
            <a:off x="1223979" y="6755685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spc="44" dirty="0">
                <a:cs typeface="Tahoma"/>
              </a:rPr>
              <a:t>7</a:t>
            </a:r>
            <a:endParaRPr lang="uk-UA" sz="42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40" y="6621341"/>
            <a:ext cx="328206" cy="616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06154" y="6761398"/>
            <a:ext cx="8282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u="sng" dirty="0" smtClean="0"/>
              <a:t>Посилення правової спроможності громад (від 2016)</a:t>
            </a:r>
            <a:endParaRPr lang="uk-UA" sz="2600" b="1" u="sng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626620" y="264799"/>
            <a:ext cx="5878728" cy="832049"/>
          </a:xfrm>
          <a:prstGeom prst="rect">
            <a:avLst/>
          </a:prstGeom>
          <a:solidFill>
            <a:srgbClr val="E6F2E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400" b="1" dirty="0" smtClean="0">
                <a:cs typeface="Arial" pitchFamily="34" charset="0"/>
              </a:rPr>
              <a:t>РОЗВИТОК </a:t>
            </a:r>
            <a:r>
              <a:rPr lang="uk-UA" sz="2400" b="1" dirty="0">
                <a:cs typeface="Arial" pitchFamily="34" charset="0"/>
              </a:rPr>
              <a:t>СИСТЕМИ:</a:t>
            </a:r>
            <a:br>
              <a:rPr lang="uk-UA" sz="2400" b="1" dirty="0">
                <a:cs typeface="Arial" pitchFamily="34" charset="0"/>
              </a:rPr>
            </a:br>
            <a:r>
              <a:rPr lang="uk-UA" sz="2400" b="1" dirty="0">
                <a:cs typeface="Arial" pitchFamily="34" charset="0"/>
              </a:rPr>
              <a:t>ОСНОВНІ </a:t>
            </a:r>
            <a:r>
              <a:rPr lang="uk-UA" sz="2400" b="1" dirty="0" smtClean="0">
                <a:cs typeface="Arial" pitchFamily="34" charset="0"/>
              </a:rPr>
              <a:t>ЕТАПИ</a:t>
            </a:r>
            <a:endParaRPr lang="uk-UA" sz="2400" b="1" dirty="0">
              <a:cs typeface="Arial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97519"/>
            <a:ext cx="2664296" cy="9361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60" y="252239"/>
            <a:ext cx="1224136" cy="844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3" y="1541023"/>
            <a:ext cx="315408" cy="575033"/>
          </a:xfrm>
          <a:prstGeom prst="rect">
            <a:avLst/>
          </a:prstGeom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-5344" y="1625623"/>
            <a:ext cx="375657" cy="419667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44" dirty="0">
                <a:cs typeface="Tahoma"/>
              </a:rPr>
              <a:t>1</a:t>
            </a:r>
            <a:endParaRPr lang="uk-UA" sz="4200" dirty="0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863750" y="1754993"/>
            <a:ext cx="9278665" cy="361063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spc="44" dirty="0" smtClean="0">
                <a:cs typeface="Tahoma"/>
              </a:rPr>
              <a:t>Прийняття Закону України «Про безоплатну правову допомогу» (2011)</a:t>
            </a:r>
            <a:endParaRPr lang="uk-UA" sz="2000" dirty="0"/>
          </a:p>
        </p:txBody>
      </p:sp>
      <p:cxnSp>
        <p:nvCxnSpPr>
          <p:cNvPr id="34" name="Пряма сполучна лінія 33"/>
          <p:cNvCxnSpPr/>
          <p:nvPr/>
        </p:nvCxnSpPr>
        <p:spPr>
          <a:xfrm>
            <a:off x="9455632" y="1986424"/>
            <a:ext cx="100110" cy="90692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flipV="1">
            <a:off x="9555742" y="1837405"/>
            <a:ext cx="176330" cy="239711"/>
          </a:xfrm>
          <a:prstGeom prst="line">
            <a:avLst/>
          </a:prstGeom>
          <a:ln w="50800">
            <a:solidFill>
              <a:srgbClr val="286E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 rot="20384346">
            <a:off x="3212056" y="6116465"/>
            <a:ext cx="393294" cy="393294"/>
          </a:xfrm>
          <a:prstGeom prst="ellipse">
            <a:avLst/>
          </a:prstGeom>
          <a:noFill/>
          <a:ln w="63500">
            <a:gradFill>
              <a:gsLst>
                <a:gs pos="0">
                  <a:srgbClr val="286E28"/>
                </a:gs>
                <a:gs pos="50000">
                  <a:srgbClr val="6FCB6F"/>
                </a:gs>
                <a:gs pos="100000">
                  <a:schemeClr val="bg1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/>
          <p:cNvSpPr/>
          <p:nvPr/>
        </p:nvSpPr>
        <p:spPr>
          <a:xfrm rot="20384346">
            <a:off x="9869579" y="6817329"/>
            <a:ext cx="393294" cy="393294"/>
          </a:xfrm>
          <a:prstGeom prst="ellipse">
            <a:avLst/>
          </a:prstGeom>
          <a:noFill/>
          <a:ln w="63500">
            <a:gradFill>
              <a:gsLst>
                <a:gs pos="0">
                  <a:srgbClr val="286E28"/>
                </a:gs>
                <a:gs pos="50000">
                  <a:srgbClr val="6FCB6F"/>
                </a:gs>
                <a:gs pos="100000">
                  <a:schemeClr val="bg1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5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1"/>
          <p:cNvSpPr txBox="1">
            <a:spLocks/>
          </p:cNvSpPr>
          <p:nvPr/>
        </p:nvSpPr>
        <p:spPr>
          <a:xfrm>
            <a:off x="4234717" y="2268463"/>
            <a:ext cx="5860277" cy="732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400" b="1" dirty="0" smtClean="0"/>
              <a:t>Запрошуємо до участі в конкурсі!</a:t>
            </a:r>
            <a:endParaRPr lang="uk-UA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2" y="2001108"/>
            <a:ext cx="2652680" cy="1830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567" y="3987721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86E28"/>
                </a:solidFill>
              </a:rPr>
              <a:t>Телефон</a:t>
            </a:r>
            <a:endParaRPr lang="ru-RU" sz="2800" b="1" dirty="0">
              <a:solidFill>
                <a:srgbClr val="286E28"/>
              </a:solidFill>
            </a:endParaRPr>
          </a:p>
          <a:p>
            <a:pPr algn="ctr"/>
            <a:r>
              <a:rPr lang="en-GB" sz="2800" b="1" dirty="0" smtClean="0"/>
              <a:t>www.</a:t>
            </a:r>
            <a:r>
              <a:rPr lang="uk-UA" sz="2800" b="1" dirty="0" smtClean="0"/>
              <a:t>/.../</a:t>
            </a:r>
            <a:r>
              <a:rPr lang="en-GB" sz="2800" b="1" dirty="0" smtClean="0"/>
              <a:t>legalaid.gov.ua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36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461</Words>
  <Application>Microsoft Office PowerPoint</Application>
  <PresentationFormat>Довільний</PresentationFormat>
  <Paragraphs>121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КИЗИЦЬКА Надія</cp:lastModifiedBy>
  <cp:revision>151</cp:revision>
  <cp:lastPrinted>2016-03-17T06:28:33Z</cp:lastPrinted>
  <dcterms:created xsi:type="dcterms:W3CDTF">2010-02-23T11:30:32Z</dcterms:created>
  <dcterms:modified xsi:type="dcterms:W3CDTF">2016-04-08T11:54:31Z</dcterms:modified>
</cp:coreProperties>
</file>