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png" ContentType="image/png"/>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Default Extension="tiff" ContentType="image/tiff"/>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6"/>
  </p:notesMasterIdLst>
  <p:sldIdLst>
    <p:sldId id="256" r:id="rId3"/>
    <p:sldId id="258" r:id="rId4"/>
    <p:sldId id="268" r:id="rId5"/>
    <p:sldId id="269" r:id="rId6"/>
    <p:sldId id="259" r:id="rId7"/>
    <p:sldId id="260" r:id="rId8"/>
    <p:sldId id="261" r:id="rId9"/>
    <p:sldId id="262" r:id="rId10"/>
    <p:sldId id="263" r:id="rId11"/>
    <p:sldId id="265" r:id="rId12"/>
    <p:sldId id="270" r:id="rId13"/>
    <p:sldId id="266"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765" autoAdjust="0"/>
  </p:normalViewPr>
  <p:slideViewPr>
    <p:cSldViewPr>
      <p:cViewPr varScale="1">
        <p:scale>
          <a:sx n="70" d="100"/>
          <a:sy n="70" d="100"/>
        </p:scale>
        <p:origin x="2706"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customXml" Target="../customXml/item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ustomXml" Target="../customXml/item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9DDF96-7FBC-4EC8-A6D1-D9986F30EB3A}" type="datetimeFigureOut">
              <a:rPr lang="en-GB" smtClean="0"/>
              <a:t>28/10/2013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41E2D8-A1F1-492D-B719-6F6EFB3677F2}" type="slidenum">
              <a:rPr lang="en-GB" smtClean="0"/>
              <a:t>‹#›</a:t>
            </a:fld>
            <a:endParaRPr lang="en-GB"/>
          </a:p>
        </p:txBody>
      </p:sp>
    </p:spTree>
    <p:extLst>
      <p:ext uri="{BB962C8B-B14F-4D97-AF65-F5344CB8AC3E}">
        <p14:creationId xmlns:p14="http://schemas.microsoft.com/office/powerpoint/2010/main" val="3737146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41E2D8-A1F1-492D-B719-6F6EFB3677F2}" type="slidenum">
              <a:rPr lang="en-GB" smtClean="0"/>
              <a:t>1</a:t>
            </a:fld>
            <a:endParaRPr lang="en-GB"/>
          </a:p>
        </p:txBody>
      </p:sp>
    </p:spTree>
    <p:extLst>
      <p:ext uri="{BB962C8B-B14F-4D97-AF65-F5344CB8AC3E}">
        <p14:creationId xmlns:p14="http://schemas.microsoft.com/office/powerpoint/2010/main" val="3259253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smtClean="0"/>
              <a:t>We are not able to issue an Authority to Operate to anybody under the age of 16 years old, therefore there is little point in taking the exam. They are able to </a:t>
            </a:r>
            <a:br>
              <a:rPr lang="en-GB" dirty="0" smtClean="0"/>
            </a:br>
            <a:r>
              <a:rPr lang="en-GB" dirty="0" smtClean="0"/>
              <a:t>a)</a:t>
            </a:r>
            <a:r>
              <a:rPr lang="en-GB" baseline="0" dirty="0" smtClean="0"/>
              <a:t> </a:t>
            </a:r>
            <a:r>
              <a:rPr lang="en-GB" dirty="0" smtClean="0"/>
              <a:t>attend a training course in a classroom and have evidence recorded that they have completed</a:t>
            </a:r>
            <a:r>
              <a:rPr lang="en-GB" baseline="0" dirty="0" smtClean="0"/>
              <a:t> the course i.e. exam application form signed by the instructor or,</a:t>
            </a:r>
            <a:br>
              <a:rPr lang="en-GB" baseline="0" dirty="0" smtClean="0"/>
            </a:br>
            <a:r>
              <a:rPr lang="en-GB" baseline="0" dirty="0" smtClean="0"/>
              <a:t>b) course completion unique number from interactive course.</a:t>
            </a:r>
            <a:br>
              <a:rPr lang="en-GB" baseline="0" dirty="0" smtClean="0"/>
            </a:br>
            <a:endParaRPr lang="en-GB" baseline="0" dirty="0" smtClean="0"/>
          </a:p>
          <a:p>
            <a:pPr marL="228600" indent="-228600">
              <a:buAutoNum type="arabicPeriod"/>
            </a:pPr>
            <a:r>
              <a:rPr lang="en-GB" baseline="0" dirty="0" smtClean="0"/>
              <a:t>ONLY ORIGINAL application forms will be accepted, not photocopies. They are distributed with course packs.</a:t>
            </a:r>
            <a:br>
              <a:rPr lang="en-GB" baseline="0" dirty="0" smtClean="0"/>
            </a:br>
            <a:endParaRPr lang="en-GB" baseline="0" dirty="0" smtClean="0"/>
          </a:p>
          <a:p>
            <a:r>
              <a:rPr lang="en-GB" baseline="0" dirty="0" smtClean="0"/>
              <a:t>Training is covered in the other two workshops, so best we don’t dragged into it.</a:t>
            </a:r>
          </a:p>
          <a:p>
            <a:r>
              <a:rPr lang="en-GB" baseline="0" dirty="0" smtClean="0"/>
              <a:t>Reference for this is on the exam application form. Min age on front cover and the sections for course completion in the </a:t>
            </a:r>
            <a:endParaRPr lang="en-GB" dirty="0"/>
          </a:p>
        </p:txBody>
      </p:sp>
      <p:sp>
        <p:nvSpPr>
          <p:cNvPr id="4" name="Slide Number Placeholder 3"/>
          <p:cNvSpPr>
            <a:spLocks noGrp="1"/>
          </p:cNvSpPr>
          <p:nvPr>
            <p:ph type="sldNum" sz="quarter" idx="10"/>
          </p:nvPr>
        </p:nvSpPr>
        <p:spPr/>
        <p:txBody>
          <a:bodyPr/>
          <a:lstStyle/>
          <a:p>
            <a:fld id="{3441E2D8-A1F1-492D-B719-6F6EFB3677F2}" type="slidenum">
              <a:rPr lang="en-GB" smtClean="0"/>
              <a:t>2</a:t>
            </a:fld>
            <a:endParaRPr lang="en-GB"/>
          </a:p>
        </p:txBody>
      </p:sp>
    </p:spTree>
    <p:extLst>
      <p:ext uri="{BB962C8B-B14F-4D97-AF65-F5344CB8AC3E}">
        <p14:creationId xmlns:p14="http://schemas.microsoft.com/office/powerpoint/2010/main" val="49419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Holders of the older RYA VHF certificates may do the exam without completing a course, but we would strongly recommend</a:t>
            </a:r>
            <a:r>
              <a:rPr lang="en-GB" baseline="0" dirty="0" smtClean="0"/>
              <a:t> they attend a training course, even if it is a short refresher / or coaching session. This coaching /training must not be by the examiner.</a:t>
            </a:r>
          </a:p>
          <a:p>
            <a:r>
              <a:rPr lang="en-GB" baseline="0" dirty="0" smtClean="0"/>
              <a:t>VHF certificate verification and registering of the </a:t>
            </a:r>
            <a:r>
              <a:rPr lang="en-GB" baseline="0" dirty="0" err="1" smtClean="0"/>
              <a:t>certifcate</a:t>
            </a:r>
            <a:r>
              <a:rPr lang="en-GB" baseline="0" dirty="0" smtClean="0"/>
              <a:t> number must be completed by the examiner and entered on the exam form. No need to submit the original certificate or a photocopy.</a:t>
            </a:r>
          </a:p>
          <a:p>
            <a:endParaRPr lang="en-GB" baseline="0" dirty="0" smtClean="0"/>
          </a:p>
          <a:p>
            <a:r>
              <a:rPr lang="en-GB" baseline="0" dirty="0" smtClean="0"/>
              <a:t>Aviation radio licences – not something that we will not be actively promoting on the application form or on the course packs, but we will accept UK aviation radio licences as evidence of training and therefore eligibility for the exam. Examiners should attach a photocopy of the licence.</a:t>
            </a:r>
            <a:endParaRPr lang="en-GB" dirty="0"/>
          </a:p>
        </p:txBody>
      </p:sp>
      <p:sp>
        <p:nvSpPr>
          <p:cNvPr id="4" name="Slide Number Placeholder 3"/>
          <p:cNvSpPr>
            <a:spLocks noGrp="1"/>
          </p:cNvSpPr>
          <p:nvPr>
            <p:ph type="sldNum" sz="quarter" idx="10"/>
          </p:nvPr>
        </p:nvSpPr>
        <p:spPr/>
        <p:txBody>
          <a:bodyPr/>
          <a:lstStyle/>
          <a:p>
            <a:fld id="{3441E2D8-A1F1-492D-B719-6F6EFB3677F2}" type="slidenum">
              <a:rPr lang="en-GB" smtClean="0"/>
              <a:t>3</a:t>
            </a:fld>
            <a:endParaRPr lang="en-GB"/>
          </a:p>
        </p:txBody>
      </p:sp>
    </p:spTree>
    <p:extLst>
      <p:ext uri="{BB962C8B-B14F-4D97-AF65-F5344CB8AC3E}">
        <p14:creationId xmlns:p14="http://schemas.microsoft.com/office/powerpoint/2010/main" val="3795891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is now only one type of exam.</a:t>
            </a:r>
          </a:p>
          <a:p>
            <a:r>
              <a:rPr lang="en-GB" dirty="0" smtClean="0"/>
              <a:t>So no longer have a conversion exam and full exam. Just the exam which consists of a theoretical and practical assessment. The exam application</a:t>
            </a:r>
            <a:r>
              <a:rPr lang="en-GB" baseline="0" dirty="0" smtClean="0"/>
              <a:t> form only has the one type on it..</a:t>
            </a:r>
          </a:p>
          <a:p>
            <a:r>
              <a:rPr lang="en-GB" baseline="0" dirty="0" smtClean="0"/>
              <a:t>The exam syllabus is available in REC3104E </a:t>
            </a:r>
            <a:r>
              <a:rPr lang="en-GB" baseline="0" dirty="0" err="1" smtClean="0"/>
              <a:t>pdf</a:t>
            </a:r>
            <a:r>
              <a:rPr lang="en-GB" baseline="0" dirty="0" smtClean="0"/>
              <a:t> (the resolution document).</a:t>
            </a:r>
          </a:p>
          <a:p>
            <a:r>
              <a:rPr lang="en-GB" baseline="0" dirty="0" smtClean="0"/>
              <a:t>No need to dwell on this too much, but it is there for them to see.</a:t>
            </a:r>
          </a:p>
          <a:p>
            <a:r>
              <a:rPr lang="en-GB" baseline="0" dirty="0" smtClean="0"/>
              <a:t>We have a slide about the practical exam requirements later.</a:t>
            </a:r>
            <a:endParaRPr lang="en-GB" dirty="0"/>
          </a:p>
        </p:txBody>
      </p:sp>
      <p:sp>
        <p:nvSpPr>
          <p:cNvPr id="4" name="Slide Number Placeholder 3"/>
          <p:cNvSpPr>
            <a:spLocks noGrp="1"/>
          </p:cNvSpPr>
          <p:nvPr>
            <p:ph type="sldNum" sz="quarter" idx="10"/>
          </p:nvPr>
        </p:nvSpPr>
        <p:spPr/>
        <p:txBody>
          <a:bodyPr/>
          <a:lstStyle/>
          <a:p>
            <a:fld id="{3441E2D8-A1F1-492D-B719-6F6EFB3677F2}" type="slidenum">
              <a:rPr lang="en-GB" smtClean="0"/>
              <a:t>4</a:t>
            </a:fld>
            <a:endParaRPr lang="en-GB"/>
          </a:p>
        </p:txBody>
      </p:sp>
    </p:spTree>
    <p:extLst>
      <p:ext uri="{BB962C8B-B14F-4D97-AF65-F5344CB8AC3E}">
        <p14:creationId xmlns:p14="http://schemas.microsoft.com/office/powerpoint/2010/main" val="3795891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 REC</a:t>
            </a:r>
            <a:r>
              <a:rPr lang="en-US" baseline="0" dirty="0" smtClean="0"/>
              <a:t>3104 for the sentence about overseen by independent examiner.</a:t>
            </a:r>
          </a:p>
          <a:p>
            <a:r>
              <a:rPr lang="en-US" baseline="0" dirty="0" smtClean="0"/>
              <a:t>Must be conducted through a RTC </a:t>
            </a:r>
            <a:r>
              <a:rPr lang="en-US" baseline="0" dirty="0" err="1" smtClean="0"/>
              <a:t>recognised</a:t>
            </a:r>
            <a:r>
              <a:rPr lang="en-US" baseline="0" dirty="0" smtClean="0"/>
              <a:t> for SRC therefore having classroom and radios </a:t>
            </a:r>
            <a:r>
              <a:rPr lang="en-US" baseline="0" dirty="0" err="1" smtClean="0"/>
              <a:t>etc</a:t>
            </a:r>
            <a:r>
              <a:rPr lang="en-US" baseline="0" dirty="0" smtClean="0"/>
              <a:t> to facilitate the exam. The </a:t>
            </a:r>
            <a:r>
              <a:rPr lang="en-US" baseline="0" dirty="0" err="1" smtClean="0"/>
              <a:t>centre</a:t>
            </a:r>
            <a:r>
              <a:rPr lang="en-US" baseline="0" dirty="0" smtClean="0"/>
              <a:t> is expected to provide the facilitate the exam facilities, not the examiner.</a:t>
            </a:r>
            <a:endParaRPr lang="en-US" dirty="0"/>
          </a:p>
        </p:txBody>
      </p:sp>
      <p:sp>
        <p:nvSpPr>
          <p:cNvPr id="4" name="Slide Number Placeholder 3"/>
          <p:cNvSpPr>
            <a:spLocks noGrp="1"/>
          </p:cNvSpPr>
          <p:nvPr>
            <p:ph type="sldNum" sz="quarter" idx="10"/>
          </p:nvPr>
        </p:nvSpPr>
        <p:spPr/>
        <p:txBody>
          <a:bodyPr/>
          <a:lstStyle/>
          <a:p>
            <a:fld id="{3441E2D8-A1F1-492D-B719-6F6EFB3677F2}" type="slidenum">
              <a:rPr lang="en-GB" smtClean="0"/>
              <a:t>5</a:t>
            </a:fld>
            <a:endParaRPr lang="en-GB"/>
          </a:p>
        </p:txBody>
      </p:sp>
    </p:spTree>
    <p:extLst>
      <p:ext uri="{BB962C8B-B14F-4D97-AF65-F5344CB8AC3E}">
        <p14:creationId xmlns:p14="http://schemas.microsoft.com/office/powerpoint/2010/main" val="649131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a:t>
            </a:r>
            <a:r>
              <a:rPr lang="en-GB" baseline="0" dirty="0" smtClean="0"/>
              <a:t> the instruction and assessment of the interactive course is set by the course itself, an assessor may act as support tutor for online learning for a student they assess provided no face-to-face instruction takes place. The subtle difference is that the online student only approaches the tutor for assistance i.e. coaching, not instruction. This help is often a short communication and a pointer to the relevant section of the book or course.</a:t>
            </a:r>
          </a:p>
          <a:p>
            <a:r>
              <a:rPr lang="en-GB" dirty="0" smtClean="0"/>
              <a:t>The examiner can work for the school in question.</a:t>
            </a:r>
            <a:r>
              <a:rPr lang="en-GB" baseline="0" dirty="0" smtClean="0"/>
              <a:t> The payment will go to the examiner.</a:t>
            </a:r>
            <a:endParaRPr lang="en-GB" dirty="0"/>
          </a:p>
        </p:txBody>
      </p:sp>
      <p:sp>
        <p:nvSpPr>
          <p:cNvPr id="4" name="Slide Number Placeholder 3"/>
          <p:cNvSpPr>
            <a:spLocks noGrp="1"/>
          </p:cNvSpPr>
          <p:nvPr>
            <p:ph type="sldNum" sz="quarter" idx="10"/>
          </p:nvPr>
        </p:nvSpPr>
        <p:spPr/>
        <p:txBody>
          <a:bodyPr/>
          <a:lstStyle/>
          <a:p>
            <a:fld id="{3441E2D8-A1F1-492D-B719-6F6EFB3677F2}" type="slidenum">
              <a:rPr lang="en-GB" smtClean="0"/>
              <a:t>6</a:t>
            </a:fld>
            <a:endParaRPr lang="en-GB"/>
          </a:p>
        </p:txBody>
      </p:sp>
    </p:spTree>
    <p:extLst>
      <p:ext uri="{BB962C8B-B14F-4D97-AF65-F5344CB8AC3E}">
        <p14:creationId xmlns:p14="http://schemas.microsoft.com/office/powerpoint/2010/main" val="2784419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centre must provide time for the student to</a:t>
            </a:r>
            <a:r>
              <a:rPr lang="en-GB" baseline="0" dirty="0" smtClean="0"/>
              <a:t> familiarise themselves with the menu and functions of the VHF radios they will be using for the exam.</a:t>
            </a:r>
          </a:p>
          <a:p>
            <a:r>
              <a:rPr lang="en-GB" baseline="0" dirty="0" smtClean="0"/>
              <a:t>The amount of time will vary but each student should have 15 minutes contact time with the set, with the instruction and quick start guides.</a:t>
            </a:r>
          </a:p>
          <a:p>
            <a:r>
              <a:rPr lang="en-GB" baseline="0" dirty="0" smtClean="0"/>
              <a:t>They need to be familiar with:</a:t>
            </a:r>
          </a:p>
          <a:p>
            <a:r>
              <a:rPr lang="en-GB" baseline="0" dirty="0" smtClean="0"/>
              <a:t>-Power switch</a:t>
            </a:r>
          </a:p>
          <a:p>
            <a:r>
              <a:rPr lang="en-GB" baseline="0" dirty="0" smtClean="0"/>
              <a:t>-Volume</a:t>
            </a:r>
          </a:p>
          <a:p>
            <a:r>
              <a:rPr lang="en-GB" baseline="0" dirty="0" smtClean="0"/>
              <a:t>-Squelch</a:t>
            </a:r>
          </a:p>
          <a:p>
            <a:r>
              <a:rPr lang="en-GB" baseline="0" dirty="0" smtClean="0"/>
              <a:t>-H/L power</a:t>
            </a:r>
          </a:p>
          <a:p>
            <a:r>
              <a:rPr lang="en-GB" baseline="0" dirty="0" smtClean="0"/>
              <a:t>-Channel control</a:t>
            </a:r>
          </a:p>
          <a:p>
            <a:r>
              <a:rPr lang="en-GB" baseline="0" dirty="0" smtClean="0"/>
              <a:t>-Distress button and menus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-DSC call menus and buttons</a:t>
            </a:r>
          </a:p>
          <a:p>
            <a:endParaRPr lang="en-GB" baseline="0" dirty="0" smtClean="0"/>
          </a:p>
          <a:p>
            <a:r>
              <a:rPr lang="en-GB" baseline="0" dirty="0" smtClean="0"/>
              <a:t>Examiner may supervise this familiarisation period and help students find the correct buttons </a:t>
            </a:r>
            <a:r>
              <a:rPr lang="en-GB" baseline="0" dirty="0" err="1" smtClean="0"/>
              <a:t>etc</a:t>
            </a:r>
            <a:r>
              <a:rPr lang="en-GB" baseline="0" dirty="0" smtClean="0"/>
              <a:t> prior to exam commencing. This is also  covered in a little more detail during the online course workshop. </a:t>
            </a:r>
          </a:p>
          <a:p>
            <a:endParaRPr lang="en-GB" dirty="0"/>
          </a:p>
        </p:txBody>
      </p:sp>
      <p:sp>
        <p:nvSpPr>
          <p:cNvPr id="4" name="Slide Number Placeholder 3"/>
          <p:cNvSpPr>
            <a:spLocks noGrp="1"/>
          </p:cNvSpPr>
          <p:nvPr>
            <p:ph type="sldNum" sz="quarter" idx="10"/>
          </p:nvPr>
        </p:nvSpPr>
        <p:spPr/>
        <p:txBody>
          <a:bodyPr/>
          <a:lstStyle/>
          <a:p>
            <a:fld id="{3441E2D8-A1F1-492D-B719-6F6EFB3677F2}" type="slidenum">
              <a:rPr lang="en-GB" smtClean="0"/>
              <a:t>7</a:t>
            </a:fld>
            <a:endParaRPr lang="en-GB"/>
          </a:p>
        </p:txBody>
      </p:sp>
    </p:spTree>
    <p:extLst>
      <p:ext uri="{BB962C8B-B14F-4D97-AF65-F5344CB8AC3E}">
        <p14:creationId xmlns:p14="http://schemas.microsoft.com/office/powerpoint/2010/main" val="2286392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 exam papers E, F ,G ,H ,J ,K originally written in 2011 will continue to be</a:t>
            </a:r>
            <a:r>
              <a:rPr lang="en-US" baseline="0" dirty="0" smtClean="0"/>
              <a:t> used. </a:t>
            </a:r>
          </a:p>
          <a:p>
            <a:r>
              <a:rPr lang="en-US" baseline="0" dirty="0" smtClean="0"/>
              <a:t>They have been slightly amended to ensure the terminology is consistent (not much change), but the will have a space for the assessor conducting the assessment to write in their assessor number. The new version will have 01/14 on the top right corner. They are available from certification department as before and model answers are available for those that need / require them.</a:t>
            </a:r>
          </a:p>
          <a:p>
            <a:r>
              <a:rPr lang="en-US" baseline="0" dirty="0" smtClean="0"/>
              <a:t>Time for the exam is set at 30 minutes.</a:t>
            </a:r>
          </a:p>
          <a:p>
            <a:r>
              <a:rPr lang="en-US" baseline="0" dirty="0" smtClean="0"/>
              <a:t>Completed (and marked) papers need to be kept by the </a:t>
            </a:r>
            <a:r>
              <a:rPr lang="en-US" b="1" baseline="0" dirty="0" err="1" smtClean="0"/>
              <a:t>centre</a:t>
            </a:r>
            <a:r>
              <a:rPr lang="en-US" b="1" baseline="0" dirty="0" smtClean="0"/>
              <a:t> </a:t>
            </a:r>
            <a:r>
              <a:rPr lang="en-US" baseline="0" dirty="0" smtClean="0"/>
              <a:t>for review at </a:t>
            </a:r>
            <a:r>
              <a:rPr lang="en-US" b="1" baseline="0" dirty="0" err="1" smtClean="0"/>
              <a:t>centre</a:t>
            </a:r>
            <a:r>
              <a:rPr lang="en-US" b="1" baseline="0" dirty="0" smtClean="0"/>
              <a:t> inspection</a:t>
            </a:r>
            <a:r>
              <a:rPr lang="en-US" b="0" baseline="0" dirty="0" smtClean="0"/>
              <a:t>.</a:t>
            </a:r>
            <a:endParaRPr lang="en-US" dirty="0"/>
          </a:p>
        </p:txBody>
      </p:sp>
      <p:sp>
        <p:nvSpPr>
          <p:cNvPr id="4" name="Slide Number Placeholder 3"/>
          <p:cNvSpPr>
            <a:spLocks noGrp="1"/>
          </p:cNvSpPr>
          <p:nvPr>
            <p:ph type="sldNum" sz="quarter" idx="10"/>
          </p:nvPr>
        </p:nvSpPr>
        <p:spPr/>
        <p:txBody>
          <a:bodyPr/>
          <a:lstStyle/>
          <a:p>
            <a:fld id="{3441E2D8-A1F1-492D-B719-6F6EFB3677F2}" type="slidenum">
              <a:rPr lang="en-GB" smtClean="0"/>
              <a:t>8</a:t>
            </a:fld>
            <a:endParaRPr lang="en-GB"/>
          </a:p>
        </p:txBody>
      </p:sp>
    </p:spTree>
    <p:extLst>
      <p:ext uri="{BB962C8B-B14F-4D97-AF65-F5344CB8AC3E}">
        <p14:creationId xmlns:p14="http://schemas.microsoft.com/office/powerpoint/2010/main" val="3436212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Must use at least</a:t>
            </a:r>
            <a:r>
              <a:rPr lang="en-US" baseline="0" dirty="0" smtClean="0"/>
              <a:t> one pair of training radios in the exam.</a:t>
            </a:r>
          </a:p>
          <a:p>
            <a:r>
              <a:rPr lang="en-US" baseline="0" dirty="0" smtClean="0"/>
              <a:t>Practical exam detail is in G26, however an extract based on G26 is included in the pack.</a:t>
            </a:r>
          </a:p>
          <a:p>
            <a:r>
              <a:rPr lang="en-US" baseline="0" dirty="0" smtClean="0"/>
              <a:t>Assessors have all had a 2-day assessors course and most will have been delivering courses for a number of years, so there may be lively debate about what </a:t>
            </a:r>
            <a:r>
              <a:rPr lang="en-US" baseline="0" dirty="0" err="1" smtClean="0"/>
              <a:t>shoul</a:t>
            </a:r>
            <a:r>
              <a:rPr lang="en-US" baseline="0" dirty="0" smtClean="0"/>
              <a:t> and shouldn’t be in it. Common sense is the key</a:t>
            </a:r>
          </a:p>
          <a:p>
            <a:endParaRPr lang="en-US" baseline="0" dirty="0" smtClean="0"/>
          </a:p>
          <a:p>
            <a:r>
              <a:rPr lang="en-US" baseline="0" dirty="0" smtClean="0"/>
              <a:t>How long for the practical element of the exam? Would allow up 30 minutes per student, although may take less. Remember it is a coached assessment so we are not trying to trip them up.</a:t>
            </a:r>
          </a:p>
          <a:p>
            <a:r>
              <a:rPr lang="en-US" baseline="0" dirty="0" err="1" smtClean="0"/>
              <a:t>Navtex</a:t>
            </a:r>
            <a:r>
              <a:rPr lang="en-US" baseline="0" dirty="0" smtClean="0"/>
              <a:t> – not all SRC </a:t>
            </a:r>
            <a:r>
              <a:rPr lang="en-US" baseline="0" dirty="0" err="1" smtClean="0"/>
              <a:t>centres</a:t>
            </a:r>
            <a:r>
              <a:rPr lang="en-US" baseline="0" dirty="0" smtClean="0"/>
              <a:t> have a working </a:t>
            </a:r>
            <a:r>
              <a:rPr lang="en-US" baseline="0" dirty="0" err="1" smtClean="0"/>
              <a:t>Navtex</a:t>
            </a:r>
            <a:r>
              <a:rPr lang="en-US" baseline="0" dirty="0" smtClean="0"/>
              <a:t> system, that will receive a message at the time of the exam. It is sufficient to provide a sample message to test their understanding.</a:t>
            </a:r>
          </a:p>
          <a:p>
            <a:endParaRPr lang="en-US" baseline="0" dirty="0" smtClean="0"/>
          </a:p>
          <a:p>
            <a:r>
              <a:rPr lang="en-US" baseline="0" dirty="0" smtClean="0"/>
              <a:t>Realistically you will not be able to examine more than 3 or 4 in one group – you will run out of meaningful questions and exercises- also keeping track of everyone will be more difficult, so may well need to break down the group into smaller groups.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441E2D8-A1F1-492D-B719-6F6EFB3677F2}" type="slidenum">
              <a:rPr lang="en-GB" smtClean="0"/>
              <a:t>9</a:t>
            </a:fld>
            <a:endParaRPr lang="en-GB"/>
          </a:p>
        </p:txBody>
      </p:sp>
    </p:spTree>
    <p:extLst>
      <p:ext uri="{BB962C8B-B14F-4D97-AF65-F5344CB8AC3E}">
        <p14:creationId xmlns:p14="http://schemas.microsoft.com/office/powerpoint/2010/main" val="1658879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Price is listed on the</a:t>
            </a:r>
            <a:r>
              <a:rPr lang="en-US" baseline="0" dirty="0" smtClean="0"/>
              <a:t> application form. It is a £10 reduction on the current full exam fee.</a:t>
            </a:r>
          </a:p>
          <a:p>
            <a:r>
              <a:rPr lang="en-US" baseline="0" dirty="0" smtClean="0"/>
              <a:t>In your pack is a BACS form for you to submit your payment details to the RYA accounts dept. Payment will be made by BACS only and all payment paperwork will be delivered by email. </a:t>
            </a:r>
            <a:endParaRPr lang="en-US" dirty="0"/>
          </a:p>
        </p:txBody>
      </p:sp>
      <p:sp>
        <p:nvSpPr>
          <p:cNvPr id="4" name="Slide Number Placeholder 3"/>
          <p:cNvSpPr>
            <a:spLocks noGrp="1"/>
          </p:cNvSpPr>
          <p:nvPr>
            <p:ph type="sldNum" sz="quarter" idx="10"/>
          </p:nvPr>
        </p:nvSpPr>
        <p:spPr/>
        <p:txBody>
          <a:bodyPr/>
          <a:lstStyle/>
          <a:p>
            <a:fld id="{3441E2D8-A1F1-492D-B719-6F6EFB3677F2}" type="slidenum">
              <a:rPr lang="en-GB" smtClean="0"/>
              <a:t>10</a:t>
            </a:fld>
            <a:endParaRPr lang="en-GB"/>
          </a:p>
        </p:txBody>
      </p:sp>
    </p:spTree>
    <p:extLst>
      <p:ext uri="{BB962C8B-B14F-4D97-AF65-F5344CB8AC3E}">
        <p14:creationId xmlns:p14="http://schemas.microsoft.com/office/powerpoint/2010/main" val="4134876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Contact list with email address and / or phone numbers for SRC assessors available for work at other </a:t>
            </a:r>
            <a:r>
              <a:rPr lang="en-US" dirty="0" err="1" smtClean="0"/>
              <a:t>centres</a:t>
            </a:r>
            <a:r>
              <a:rPr lang="en-US" dirty="0" smtClean="0"/>
              <a:t> will be available by region, as the YM examiners currently are.</a:t>
            </a:r>
          </a:p>
          <a:p>
            <a:endParaRPr lang="en-US" dirty="0"/>
          </a:p>
        </p:txBody>
      </p:sp>
      <p:sp>
        <p:nvSpPr>
          <p:cNvPr id="4" name="Slide Number Placeholder 3"/>
          <p:cNvSpPr>
            <a:spLocks noGrp="1"/>
          </p:cNvSpPr>
          <p:nvPr>
            <p:ph type="sldNum" sz="quarter" idx="10"/>
          </p:nvPr>
        </p:nvSpPr>
        <p:spPr/>
        <p:txBody>
          <a:bodyPr/>
          <a:lstStyle/>
          <a:p>
            <a:fld id="{3441E2D8-A1F1-492D-B719-6F6EFB3677F2}" type="slidenum">
              <a:rPr lang="en-GB" smtClean="0"/>
              <a:t>11</a:t>
            </a:fld>
            <a:endParaRPr lang="en-GB"/>
          </a:p>
        </p:txBody>
      </p:sp>
    </p:spTree>
    <p:extLst>
      <p:ext uri="{BB962C8B-B14F-4D97-AF65-F5344CB8AC3E}">
        <p14:creationId xmlns:p14="http://schemas.microsoft.com/office/powerpoint/2010/main" val="1776728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expectation is that the centre selling the course will facilitate the exam, including arranging the examiner.</a:t>
            </a:r>
          </a:p>
          <a:p>
            <a:r>
              <a:rPr lang="en-GB" dirty="0" smtClean="0"/>
              <a:t>IF a student wishes to use another centres facilities for the exam and</a:t>
            </a:r>
            <a:r>
              <a:rPr lang="en-GB" baseline="0" dirty="0" smtClean="0"/>
              <a:t> they are able to arrange it then this is allowed. We expect this to be rare, why would a student do training.</a:t>
            </a:r>
          </a:p>
          <a:p>
            <a:r>
              <a:rPr lang="en-GB" baseline="0" dirty="0" smtClean="0"/>
              <a:t>Examiners available for work will be available to RTCs, just as it is </a:t>
            </a:r>
            <a:r>
              <a:rPr lang="en-GB" baseline="0" smtClean="0"/>
              <a:t>for Yachtmaster </a:t>
            </a:r>
            <a:r>
              <a:rPr lang="en-GB" baseline="0" dirty="0" smtClean="0"/>
              <a:t>and Advanced power exams.</a:t>
            </a:r>
            <a:endParaRPr lang="en-GB" dirty="0"/>
          </a:p>
        </p:txBody>
      </p:sp>
      <p:sp>
        <p:nvSpPr>
          <p:cNvPr id="4" name="Slide Number Placeholder 3"/>
          <p:cNvSpPr>
            <a:spLocks noGrp="1"/>
          </p:cNvSpPr>
          <p:nvPr>
            <p:ph type="sldNum" sz="quarter" idx="10"/>
          </p:nvPr>
        </p:nvSpPr>
        <p:spPr/>
        <p:txBody>
          <a:bodyPr/>
          <a:lstStyle/>
          <a:p>
            <a:fld id="{3441E2D8-A1F1-492D-B719-6F6EFB3677F2}" type="slidenum">
              <a:rPr lang="en-GB" smtClean="0"/>
              <a:t>12</a:t>
            </a:fld>
            <a:endParaRPr lang="en-GB"/>
          </a:p>
        </p:txBody>
      </p:sp>
    </p:spTree>
    <p:extLst>
      <p:ext uri="{BB962C8B-B14F-4D97-AF65-F5344CB8AC3E}">
        <p14:creationId xmlns:p14="http://schemas.microsoft.com/office/powerpoint/2010/main" val="1450885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441E2D8-A1F1-492D-B719-6F6EFB3677F2}" type="slidenum">
              <a:rPr lang="en-GB" smtClean="0"/>
              <a:t>13</a:t>
            </a:fld>
            <a:endParaRPr lang="en-GB"/>
          </a:p>
        </p:txBody>
      </p:sp>
    </p:spTree>
    <p:extLst>
      <p:ext uri="{BB962C8B-B14F-4D97-AF65-F5344CB8AC3E}">
        <p14:creationId xmlns:p14="http://schemas.microsoft.com/office/powerpoint/2010/main" val="25386360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0fFront_Cover.jpg%20%20%20%20%20%20%20%20%20%20%20%20%20%20%20%20%20%20%20%20%20%20%20%20%20%20%20%20%20%20%20%20%20%20%20%20%20%20%20%20%20%20%20%20%20%20%20%2000088468%0eGenerator%20Jobs%20%20%20%20%20%20%20%20%20%20%20%20%20%20%20%20%20C316E8B3:" TargetMode="Externa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0fFront_Cover.jpg%20%20%20%20%20%20%20%20%20%20%20%20%20%20%20%20%20%20%20%20%20%20%20%20%20%20%20%20%20%20%20%20%20%20%20%20%20%20%20%20%20%20%20%20%20%20%20%2000088468%0eGenerator%20Jobs%20%20%20%20%20%20%20%20%20%20%20%20%20%20%20%20%20C316E8B3:" TargetMode="External"/><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6390" name="Picture 6" descr="Front_Cover.jpg                                                00088468Generator Jobs                 C316E8B3:"/>
          <p:cNvPicPr>
            <a:picLocks noChangeArrowheads="1"/>
          </p:cNvPicPr>
          <p:nvPr/>
        </p:nvPicPr>
        <p:blipFill>
          <a:blip r:embed="rId2" r:link="rId3" cstate="screen">
            <a:extLst>
              <a:ext uri="{28A0092B-C50C-407E-A947-70E740481C1C}">
                <a14:useLocalDpi xmlns:a14="http://schemas.microsoft.com/office/drawing/2010/main"/>
              </a:ext>
            </a:extLst>
          </a:blip>
          <a:srcRect/>
          <a:stretch>
            <a:fillRect/>
          </a:stretch>
        </p:blipFill>
        <p:spPr bwMode="auto">
          <a:xfrm>
            <a:off x="0" y="785813"/>
            <a:ext cx="9144000" cy="3670300"/>
          </a:xfrm>
          <a:prstGeom prst="rect">
            <a:avLst/>
          </a:prstGeom>
          <a:noFill/>
        </p:spPr>
      </p:pic>
      <p:sp>
        <p:nvSpPr>
          <p:cNvPr id="16394" name="Rectangle 10"/>
          <p:cNvSpPr>
            <a:spLocks noGrp="1" noChangeArrowheads="1"/>
          </p:cNvSpPr>
          <p:nvPr>
            <p:ph type="ctrTitle" sz="quarter"/>
          </p:nvPr>
        </p:nvSpPr>
        <p:spPr>
          <a:xfrm>
            <a:off x="422275" y="4648200"/>
            <a:ext cx="7623175" cy="893763"/>
          </a:xfrm>
        </p:spPr>
        <p:txBody>
          <a:bodyPr/>
          <a:lstStyle>
            <a:lvl1pPr algn="r">
              <a:defRPr sz="2300" b="0"/>
            </a:lvl1pPr>
          </a:lstStyle>
          <a:p>
            <a:r>
              <a:rPr lang="en-US" smtClean="0"/>
              <a:t>Click to edit Master title style</a:t>
            </a:r>
            <a:endParaRPr lang="en-US"/>
          </a:p>
        </p:txBody>
      </p:sp>
      <p:sp>
        <p:nvSpPr>
          <p:cNvPr id="16395" name="Rectangle 11"/>
          <p:cNvSpPr>
            <a:spLocks noGrp="1" noChangeArrowheads="1"/>
          </p:cNvSpPr>
          <p:nvPr>
            <p:ph type="subTitle" sz="quarter" idx="1"/>
          </p:nvPr>
        </p:nvSpPr>
        <p:spPr>
          <a:xfrm>
            <a:off x="2109788" y="5638800"/>
            <a:ext cx="5908675" cy="914400"/>
          </a:xfrm>
        </p:spPr>
        <p:txBody>
          <a:bodyPr/>
          <a:lstStyle>
            <a:lvl1pPr marL="0" indent="0" algn="r">
              <a:buFontTx/>
              <a:buNone/>
              <a:defRPr sz="1900"/>
            </a:lvl1pPr>
          </a:lstStyle>
          <a:p>
            <a:r>
              <a:rPr lang="en-US" smtClean="0"/>
              <a:t>Click to edit Master subtitle style</a:t>
            </a:r>
            <a:endParaRPr lang="en-US"/>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2362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2362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163638"/>
            <a:ext cx="1943100" cy="53133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1163638"/>
            <a:ext cx="5676900" cy="5313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076634-3807-744B-AB69-615B74D8AD5A}" type="datetimeFigureOut">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3449AD-415B-B542-AF37-6D0EEF207C27}" type="slidenum">
              <a:rPr lang="en-US" smtClean="0"/>
              <a:t>‹#›</a:t>
            </a:fld>
            <a:endParaRPr lang="en-US"/>
          </a:p>
        </p:txBody>
      </p:sp>
      <p:pic>
        <p:nvPicPr>
          <p:cNvPr id="7" name="Picture 6" descr="Front_Cover.jpg                                                00088468Generator Jobs                 C316E8B3:"/>
          <p:cNvPicPr>
            <a:picLocks noChangeArrowheads="1"/>
          </p:cNvPicPr>
          <p:nvPr userDrawn="1"/>
        </p:nvPicPr>
        <p:blipFill>
          <a:blip r:embed="rId2" r:link="rId3" cstate="screen">
            <a:extLst>
              <a:ext uri="{28A0092B-C50C-407E-A947-70E740481C1C}">
                <a14:useLocalDpi xmlns:a14="http://schemas.microsoft.com/office/drawing/2010/main"/>
              </a:ext>
            </a:extLst>
          </a:blip>
          <a:srcRect/>
          <a:stretch>
            <a:fillRect/>
          </a:stretch>
        </p:blipFill>
        <p:spPr bwMode="auto">
          <a:xfrm>
            <a:off x="0" y="785813"/>
            <a:ext cx="9144000" cy="3670300"/>
          </a:xfrm>
          <a:prstGeom prst="rect">
            <a:avLst/>
          </a:prstGeom>
          <a:noFill/>
        </p:spPr>
      </p:pic>
    </p:spTree>
    <p:extLst>
      <p:ext uri="{BB962C8B-B14F-4D97-AF65-F5344CB8AC3E}">
        <p14:creationId xmlns:p14="http://schemas.microsoft.com/office/powerpoint/2010/main" val="3039737521"/>
      </p:ext>
    </p:extLst>
  </p:cSld>
  <p:clrMapOvr>
    <a:masterClrMapping/>
  </p:clrMapOvr>
  <p:transition>
    <p:wipe di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076634-3807-744B-AB69-615B74D8AD5A}" type="datetimeFigureOut">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3449AD-415B-B542-AF37-6D0EEF207C27}" type="slidenum">
              <a:rPr lang="en-US" smtClean="0"/>
              <a:t>‹#›</a:t>
            </a:fld>
            <a:endParaRPr lang="en-US"/>
          </a:p>
        </p:txBody>
      </p:sp>
    </p:spTree>
    <p:extLst>
      <p:ext uri="{BB962C8B-B14F-4D97-AF65-F5344CB8AC3E}">
        <p14:creationId xmlns:p14="http://schemas.microsoft.com/office/powerpoint/2010/main" val="635720565"/>
      </p:ext>
    </p:extLst>
  </p:cSld>
  <p:clrMapOvr>
    <a:masterClrMapping/>
  </p:clrMapOvr>
  <p:transition>
    <p:wipe dir="d"/>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076634-3807-744B-AB69-615B74D8AD5A}" type="datetimeFigureOut">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3449AD-415B-B542-AF37-6D0EEF207C27}" type="slidenum">
              <a:rPr lang="en-US" smtClean="0"/>
              <a:t>‹#›</a:t>
            </a:fld>
            <a:endParaRPr lang="en-US"/>
          </a:p>
        </p:txBody>
      </p:sp>
    </p:spTree>
    <p:extLst>
      <p:ext uri="{BB962C8B-B14F-4D97-AF65-F5344CB8AC3E}">
        <p14:creationId xmlns:p14="http://schemas.microsoft.com/office/powerpoint/2010/main" val="3202988"/>
      </p:ext>
    </p:extLst>
  </p:cSld>
  <p:clrMapOvr>
    <a:masterClrMapping/>
  </p:clrMapOvr>
  <p:transition>
    <p:wipe dir="d"/>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076634-3807-744B-AB69-615B74D8AD5A}" type="datetimeFigureOut">
              <a:rPr lang="en-US" smtClean="0"/>
              <a:t>10/28/2013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3449AD-415B-B542-AF37-6D0EEF207C27}" type="slidenum">
              <a:rPr lang="en-US" smtClean="0"/>
              <a:t>‹#›</a:t>
            </a:fld>
            <a:endParaRPr lang="en-US"/>
          </a:p>
        </p:txBody>
      </p:sp>
    </p:spTree>
    <p:extLst>
      <p:ext uri="{BB962C8B-B14F-4D97-AF65-F5344CB8AC3E}">
        <p14:creationId xmlns:p14="http://schemas.microsoft.com/office/powerpoint/2010/main" val="264173323"/>
      </p:ext>
    </p:extLst>
  </p:cSld>
  <p:clrMapOvr>
    <a:masterClrMapping/>
  </p:clrMapOvr>
  <p:transition>
    <p:wipe dir="d"/>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076634-3807-744B-AB69-615B74D8AD5A}" type="datetimeFigureOut">
              <a:rPr lang="en-US" smtClean="0"/>
              <a:t>10/28/2013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3449AD-415B-B542-AF37-6D0EEF207C27}" type="slidenum">
              <a:rPr lang="en-US" smtClean="0"/>
              <a:t>‹#›</a:t>
            </a:fld>
            <a:endParaRPr lang="en-US"/>
          </a:p>
        </p:txBody>
      </p:sp>
    </p:spTree>
    <p:extLst>
      <p:ext uri="{BB962C8B-B14F-4D97-AF65-F5344CB8AC3E}">
        <p14:creationId xmlns:p14="http://schemas.microsoft.com/office/powerpoint/2010/main" val="761315572"/>
      </p:ext>
    </p:extLst>
  </p:cSld>
  <p:clrMapOvr>
    <a:masterClrMapping/>
  </p:clrMapOvr>
  <p:transition>
    <p:wipe dir="d"/>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076634-3807-744B-AB69-615B74D8AD5A}" type="datetimeFigureOut">
              <a:rPr lang="en-US" smtClean="0"/>
              <a:t>10/28/2013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3449AD-415B-B542-AF37-6D0EEF207C27}" type="slidenum">
              <a:rPr lang="en-US" smtClean="0"/>
              <a:t>‹#›</a:t>
            </a:fld>
            <a:endParaRPr lang="en-US"/>
          </a:p>
        </p:txBody>
      </p:sp>
    </p:spTree>
    <p:extLst>
      <p:ext uri="{BB962C8B-B14F-4D97-AF65-F5344CB8AC3E}">
        <p14:creationId xmlns:p14="http://schemas.microsoft.com/office/powerpoint/2010/main" val="4012366149"/>
      </p:ext>
    </p:extLst>
  </p:cSld>
  <p:clrMapOvr>
    <a:masterClrMapping/>
  </p:clrMapOvr>
  <p:transition>
    <p:wipe dir="d"/>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076634-3807-744B-AB69-615B74D8AD5A}" type="datetimeFigureOut">
              <a:rPr lang="en-US" smtClean="0"/>
              <a:t>10/28/2013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3449AD-415B-B542-AF37-6D0EEF207C27}" type="slidenum">
              <a:rPr lang="en-US" smtClean="0"/>
              <a:t>‹#›</a:t>
            </a:fld>
            <a:endParaRPr lang="en-US"/>
          </a:p>
        </p:txBody>
      </p:sp>
    </p:spTree>
    <p:extLst>
      <p:ext uri="{BB962C8B-B14F-4D97-AF65-F5344CB8AC3E}">
        <p14:creationId xmlns:p14="http://schemas.microsoft.com/office/powerpoint/2010/main" val="1558416539"/>
      </p:ext>
    </p:extLst>
  </p:cSld>
  <p:clrMapOvr>
    <a:masterClrMapping/>
  </p:clrMapOvr>
  <p:transition>
    <p:wipe dir="d"/>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076634-3807-744B-AB69-615B74D8AD5A}" type="datetimeFigureOut">
              <a:rPr lang="en-US" smtClean="0"/>
              <a:t>10/28/2013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3449AD-415B-B542-AF37-6D0EEF207C27}" type="slidenum">
              <a:rPr lang="en-US" smtClean="0"/>
              <a:t>‹#›</a:t>
            </a:fld>
            <a:endParaRPr lang="en-US"/>
          </a:p>
        </p:txBody>
      </p:sp>
    </p:spTree>
    <p:extLst>
      <p:ext uri="{BB962C8B-B14F-4D97-AF65-F5344CB8AC3E}">
        <p14:creationId xmlns:p14="http://schemas.microsoft.com/office/powerpoint/2010/main" val="946598777"/>
      </p:ext>
    </p:extLst>
  </p:cSld>
  <p:clrMapOvr>
    <a:masterClrMapping/>
  </p:clrMapOvr>
  <p:transition>
    <p:wipe dir="d"/>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076634-3807-744B-AB69-615B74D8AD5A}" type="datetimeFigureOut">
              <a:rPr lang="en-US" smtClean="0"/>
              <a:t>10/28/2013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3449AD-415B-B542-AF37-6D0EEF207C27}" type="slidenum">
              <a:rPr lang="en-US" smtClean="0"/>
              <a:t>‹#›</a:t>
            </a:fld>
            <a:endParaRPr lang="en-US"/>
          </a:p>
        </p:txBody>
      </p:sp>
    </p:spTree>
    <p:extLst>
      <p:ext uri="{BB962C8B-B14F-4D97-AF65-F5344CB8AC3E}">
        <p14:creationId xmlns:p14="http://schemas.microsoft.com/office/powerpoint/2010/main" val="3070861533"/>
      </p:ext>
    </p:extLst>
  </p:cSld>
  <p:clrMapOvr>
    <a:masterClrMapping/>
  </p:clrMapOvr>
  <p:transition>
    <p:wipe dir="d"/>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076634-3807-744B-AB69-615B74D8AD5A}" type="datetimeFigureOut">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3449AD-415B-B542-AF37-6D0EEF207C27}" type="slidenum">
              <a:rPr lang="en-US" smtClean="0"/>
              <a:t>‹#›</a:t>
            </a:fld>
            <a:endParaRPr lang="en-US"/>
          </a:p>
        </p:txBody>
      </p:sp>
    </p:spTree>
    <p:extLst>
      <p:ext uri="{BB962C8B-B14F-4D97-AF65-F5344CB8AC3E}">
        <p14:creationId xmlns:p14="http://schemas.microsoft.com/office/powerpoint/2010/main" val="3454218358"/>
      </p:ext>
    </p:extLst>
  </p:cSld>
  <p:clrMapOvr>
    <a:masterClrMapping/>
  </p:clrMapOvr>
  <p:transition>
    <p:wipe dir="d"/>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076634-3807-744B-AB69-615B74D8AD5A}" type="datetimeFigureOut">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3449AD-415B-B542-AF37-6D0EEF207C27}" type="slidenum">
              <a:rPr lang="en-US" smtClean="0"/>
              <a:t>‹#›</a:t>
            </a:fld>
            <a:endParaRPr lang="en-US"/>
          </a:p>
        </p:txBody>
      </p:sp>
    </p:spTree>
    <p:extLst>
      <p:ext uri="{BB962C8B-B14F-4D97-AF65-F5344CB8AC3E}">
        <p14:creationId xmlns:p14="http://schemas.microsoft.com/office/powerpoint/2010/main" val="4210285167"/>
      </p:ext>
    </p:extLst>
  </p:cSld>
  <p:clrMapOvr>
    <a:masterClrMapping/>
  </p:clrMapOvr>
  <p:transition>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0fPage_TopBar.jpg%20%20%20%20%20%20%20%20%20%20%20%20%20%20%20%20%20%20%20%20%20%20%20%20%20%20%20%20%20%20%20%20%20%20%20%20%20%20%20%20%20%20%20%20%20%20%20%2000088468%0eGenerator%20Jobs%20%20%20%20%20%20%20%20%20%20%20%20%20%20%20%20%20C316E8B3:"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45" name="Picture 21" descr="Page_BottomBar2.jpg                                            00088468Generator Jobs                 C316E8B3:"/>
          <p:cNvPicPr>
            <a:picLocks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6642100"/>
            <a:ext cx="9144000" cy="215900"/>
          </a:xfrm>
          <a:prstGeom prst="rect">
            <a:avLst/>
          </a:prstGeom>
          <a:noFill/>
        </p:spPr>
      </p:pic>
      <p:sp>
        <p:nvSpPr>
          <p:cNvPr id="1026" name="Rectangle 2"/>
          <p:cNvSpPr>
            <a:spLocks noGrp="1" noChangeArrowheads="1"/>
          </p:cNvSpPr>
          <p:nvPr>
            <p:ph type="title"/>
          </p:nvPr>
        </p:nvSpPr>
        <p:spPr bwMode="auto">
          <a:xfrm>
            <a:off x="685800" y="1163638"/>
            <a:ext cx="7772400" cy="99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2362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6" name="Picture 12" descr="Page_TopBar.jpg                                                00088468Generator Jobs                 C316E8B3:"/>
          <p:cNvPicPr>
            <a:picLocks noChangeArrowheads="1"/>
          </p:cNvPicPr>
          <p:nvPr/>
        </p:nvPicPr>
        <p:blipFill>
          <a:blip r:embed="rId14" r:link="rId15" cstate="screen">
            <a:extLst>
              <a:ext uri="{28A0092B-C50C-407E-A947-70E740481C1C}">
                <a14:useLocalDpi xmlns:a14="http://schemas.microsoft.com/office/drawing/2010/main"/>
              </a:ext>
            </a:extLst>
          </a:blip>
          <a:srcRect/>
          <a:stretch>
            <a:fillRect/>
          </a:stretch>
        </p:blipFill>
        <p:spPr bwMode="auto">
          <a:xfrm>
            <a:off x="0" y="0"/>
            <a:ext cx="9144000" cy="1082675"/>
          </a:xfrm>
          <a:prstGeom prst="rect">
            <a:avLst/>
          </a:prstGeom>
          <a:noFill/>
        </p:spPr>
      </p:pic>
      <p:sp>
        <p:nvSpPr>
          <p:cNvPr id="1042" name="Rectangle 18"/>
          <p:cNvSpPr>
            <a:spLocks noChangeArrowheads="1"/>
          </p:cNvSpPr>
          <p:nvPr/>
        </p:nvSpPr>
        <p:spPr bwMode="auto">
          <a:xfrm>
            <a:off x="3124200" y="6619875"/>
            <a:ext cx="5316538" cy="244475"/>
          </a:xfrm>
          <a:prstGeom prst="rect">
            <a:avLst/>
          </a:prstGeom>
          <a:noFill/>
          <a:ln w="9525">
            <a:noFill/>
            <a:miter lim="800000"/>
            <a:headEnd/>
            <a:tailEnd/>
          </a:ln>
          <a:effectLst/>
        </p:spPr>
        <p:txBody>
          <a:bodyPr>
            <a:spAutoFit/>
          </a:bodyPr>
          <a:lstStyle/>
          <a:p>
            <a:pPr algn="r"/>
            <a:r>
              <a:rPr lang="en-US" sz="1000" b="1" dirty="0">
                <a:solidFill>
                  <a:schemeClr val="bg1"/>
                </a:solidFill>
                <a:latin typeface="Arial" charset="0"/>
              </a:rPr>
              <a:t>Protecting your Rights, Promoting your Interests</a:t>
            </a:r>
            <a:endParaRPr lang="en-US" sz="1000" b="1" dirty="0">
              <a:latin typeface="Arial"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d"/>
  </p:transition>
  <p:txStyles>
    <p:titleStyle>
      <a:lvl1pPr algn="l" rtl="0" eaLnBrk="1" fontAlgn="base" hangingPunct="1">
        <a:spcBef>
          <a:spcPct val="0"/>
        </a:spcBef>
        <a:spcAft>
          <a:spcPct val="0"/>
        </a:spcAft>
        <a:defRPr sz="3000" b="1">
          <a:solidFill>
            <a:srgbClr val="0D2150"/>
          </a:solidFill>
          <a:latin typeface="+mj-lt"/>
          <a:ea typeface="+mj-ea"/>
          <a:cs typeface="+mj-cs"/>
        </a:defRPr>
      </a:lvl1pPr>
      <a:lvl2pPr algn="l" rtl="0" eaLnBrk="1" fontAlgn="base" hangingPunct="1">
        <a:spcBef>
          <a:spcPct val="0"/>
        </a:spcBef>
        <a:spcAft>
          <a:spcPct val="0"/>
        </a:spcAft>
        <a:defRPr sz="3000" b="1">
          <a:solidFill>
            <a:srgbClr val="0D2150"/>
          </a:solidFill>
          <a:latin typeface="Arial" charset="0"/>
        </a:defRPr>
      </a:lvl2pPr>
      <a:lvl3pPr algn="l" rtl="0" eaLnBrk="1" fontAlgn="base" hangingPunct="1">
        <a:spcBef>
          <a:spcPct val="0"/>
        </a:spcBef>
        <a:spcAft>
          <a:spcPct val="0"/>
        </a:spcAft>
        <a:defRPr sz="3000" b="1">
          <a:solidFill>
            <a:srgbClr val="0D2150"/>
          </a:solidFill>
          <a:latin typeface="Arial" charset="0"/>
        </a:defRPr>
      </a:lvl3pPr>
      <a:lvl4pPr algn="l" rtl="0" eaLnBrk="1" fontAlgn="base" hangingPunct="1">
        <a:spcBef>
          <a:spcPct val="0"/>
        </a:spcBef>
        <a:spcAft>
          <a:spcPct val="0"/>
        </a:spcAft>
        <a:defRPr sz="3000" b="1">
          <a:solidFill>
            <a:srgbClr val="0D2150"/>
          </a:solidFill>
          <a:latin typeface="Arial" charset="0"/>
        </a:defRPr>
      </a:lvl4pPr>
      <a:lvl5pPr algn="l" rtl="0" eaLnBrk="1" fontAlgn="base" hangingPunct="1">
        <a:spcBef>
          <a:spcPct val="0"/>
        </a:spcBef>
        <a:spcAft>
          <a:spcPct val="0"/>
        </a:spcAft>
        <a:defRPr sz="3000" b="1">
          <a:solidFill>
            <a:srgbClr val="0D2150"/>
          </a:solidFill>
          <a:latin typeface="Arial" charset="0"/>
        </a:defRPr>
      </a:lvl5pPr>
      <a:lvl6pPr marL="457200" algn="l" rtl="0" eaLnBrk="1" fontAlgn="base" hangingPunct="1">
        <a:spcBef>
          <a:spcPct val="0"/>
        </a:spcBef>
        <a:spcAft>
          <a:spcPct val="0"/>
        </a:spcAft>
        <a:defRPr sz="3000" b="1">
          <a:solidFill>
            <a:srgbClr val="0D2150"/>
          </a:solidFill>
          <a:latin typeface="Arial" charset="0"/>
        </a:defRPr>
      </a:lvl6pPr>
      <a:lvl7pPr marL="914400" algn="l" rtl="0" eaLnBrk="1" fontAlgn="base" hangingPunct="1">
        <a:spcBef>
          <a:spcPct val="0"/>
        </a:spcBef>
        <a:spcAft>
          <a:spcPct val="0"/>
        </a:spcAft>
        <a:defRPr sz="3000" b="1">
          <a:solidFill>
            <a:srgbClr val="0D2150"/>
          </a:solidFill>
          <a:latin typeface="Arial" charset="0"/>
        </a:defRPr>
      </a:lvl7pPr>
      <a:lvl8pPr marL="1371600" algn="l" rtl="0" eaLnBrk="1" fontAlgn="base" hangingPunct="1">
        <a:spcBef>
          <a:spcPct val="0"/>
        </a:spcBef>
        <a:spcAft>
          <a:spcPct val="0"/>
        </a:spcAft>
        <a:defRPr sz="3000" b="1">
          <a:solidFill>
            <a:srgbClr val="0D2150"/>
          </a:solidFill>
          <a:latin typeface="Arial" charset="0"/>
        </a:defRPr>
      </a:lvl8pPr>
      <a:lvl9pPr marL="1828800" algn="l" rtl="0" eaLnBrk="1" fontAlgn="base" hangingPunct="1">
        <a:spcBef>
          <a:spcPct val="0"/>
        </a:spcBef>
        <a:spcAft>
          <a:spcPct val="0"/>
        </a:spcAft>
        <a:defRPr sz="3000" b="1">
          <a:solidFill>
            <a:srgbClr val="0D2150"/>
          </a:solidFill>
          <a:latin typeface="Arial" charset="0"/>
        </a:defRPr>
      </a:lvl9pPr>
    </p:titleStyle>
    <p:bodyStyle>
      <a:lvl1pPr marL="342900" indent="-342900" algn="l" rtl="0" eaLnBrk="1" fontAlgn="base" hangingPunct="1">
        <a:spcBef>
          <a:spcPct val="20000"/>
        </a:spcBef>
        <a:spcAft>
          <a:spcPct val="0"/>
        </a:spcAft>
        <a:buChar char="•"/>
        <a:defRPr sz="3000">
          <a:solidFill>
            <a:srgbClr val="0D2150"/>
          </a:solidFill>
          <a:latin typeface="+mn-lt"/>
          <a:ea typeface="+mn-ea"/>
          <a:cs typeface="+mn-cs"/>
        </a:defRPr>
      </a:lvl1pPr>
      <a:lvl2pPr marL="742950" indent="-285750" algn="l" rtl="0" eaLnBrk="1" fontAlgn="base" hangingPunct="1">
        <a:spcBef>
          <a:spcPct val="20000"/>
        </a:spcBef>
        <a:spcAft>
          <a:spcPct val="0"/>
        </a:spcAft>
        <a:buChar char="–"/>
        <a:defRPr sz="2600">
          <a:solidFill>
            <a:srgbClr val="0D2150"/>
          </a:solidFill>
          <a:latin typeface="+mn-lt"/>
        </a:defRPr>
      </a:lvl2pPr>
      <a:lvl3pPr marL="1143000" indent="-228600" algn="l" rtl="0" eaLnBrk="1" fontAlgn="base" hangingPunct="1">
        <a:spcBef>
          <a:spcPct val="20000"/>
        </a:spcBef>
        <a:spcAft>
          <a:spcPct val="0"/>
        </a:spcAft>
        <a:buChar char="•"/>
        <a:defRPr sz="2400">
          <a:solidFill>
            <a:srgbClr val="0D2150"/>
          </a:solidFill>
          <a:latin typeface="+mn-lt"/>
        </a:defRPr>
      </a:lvl3pPr>
      <a:lvl4pPr marL="1600200" indent="-228600" algn="l" rtl="0" eaLnBrk="1" fontAlgn="base" hangingPunct="1">
        <a:spcBef>
          <a:spcPct val="20000"/>
        </a:spcBef>
        <a:spcAft>
          <a:spcPct val="0"/>
        </a:spcAft>
        <a:buChar char="–"/>
        <a:defRPr sz="2000">
          <a:solidFill>
            <a:srgbClr val="0D2150"/>
          </a:solidFill>
          <a:latin typeface="+mn-lt"/>
        </a:defRPr>
      </a:lvl4pPr>
      <a:lvl5pPr marL="2057400" indent="-228600" algn="l" rtl="0" eaLnBrk="1" fontAlgn="base" hangingPunct="1">
        <a:spcBef>
          <a:spcPct val="20000"/>
        </a:spcBef>
        <a:spcAft>
          <a:spcPct val="0"/>
        </a:spcAft>
        <a:buChar char="»"/>
        <a:defRPr sz="2000">
          <a:solidFill>
            <a:srgbClr val="0D2150"/>
          </a:solidFill>
          <a:latin typeface="+mn-lt"/>
        </a:defRPr>
      </a:lvl5pPr>
      <a:lvl6pPr marL="2514600" indent="-228600" algn="l" rtl="0" eaLnBrk="1" fontAlgn="base" hangingPunct="1">
        <a:spcBef>
          <a:spcPct val="20000"/>
        </a:spcBef>
        <a:spcAft>
          <a:spcPct val="0"/>
        </a:spcAft>
        <a:buChar char="»"/>
        <a:defRPr sz="2000">
          <a:solidFill>
            <a:srgbClr val="0D2150"/>
          </a:solidFill>
          <a:latin typeface="+mn-lt"/>
        </a:defRPr>
      </a:lvl6pPr>
      <a:lvl7pPr marL="2971800" indent="-228600" algn="l" rtl="0" eaLnBrk="1" fontAlgn="base" hangingPunct="1">
        <a:spcBef>
          <a:spcPct val="20000"/>
        </a:spcBef>
        <a:spcAft>
          <a:spcPct val="0"/>
        </a:spcAft>
        <a:buChar char="»"/>
        <a:defRPr sz="2000">
          <a:solidFill>
            <a:srgbClr val="0D2150"/>
          </a:solidFill>
          <a:latin typeface="+mn-lt"/>
        </a:defRPr>
      </a:lvl7pPr>
      <a:lvl8pPr marL="3429000" indent="-228600" algn="l" rtl="0" eaLnBrk="1" fontAlgn="base" hangingPunct="1">
        <a:spcBef>
          <a:spcPct val="20000"/>
        </a:spcBef>
        <a:spcAft>
          <a:spcPct val="0"/>
        </a:spcAft>
        <a:buChar char="»"/>
        <a:defRPr sz="2000">
          <a:solidFill>
            <a:srgbClr val="0D2150"/>
          </a:solidFill>
          <a:latin typeface="+mn-lt"/>
        </a:defRPr>
      </a:lvl8pPr>
      <a:lvl9pPr marL="3886200" indent="-228600" algn="l" rtl="0" eaLnBrk="1" fontAlgn="base" hangingPunct="1">
        <a:spcBef>
          <a:spcPct val="20000"/>
        </a:spcBef>
        <a:spcAft>
          <a:spcPct val="0"/>
        </a:spcAft>
        <a:buChar char="»"/>
        <a:defRPr sz="2000">
          <a:solidFill>
            <a:srgbClr val="0D215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076634-3807-744B-AB69-615B74D8AD5A}" type="datetimeFigureOut">
              <a:rPr lang="en-US" smtClean="0"/>
              <a:t>10/28/2013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3449AD-415B-B542-AF37-6D0EEF207C27}" type="slidenum">
              <a:rPr lang="en-US" smtClean="0"/>
              <a:t>‹#›</a:t>
            </a:fld>
            <a:endParaRPr lang="en-US"/>
          </a:p>
        </p:txBody>
      </p:sp>
    </p:spTree>
    <p:extLst>
      <p:ext uri="{BB962C8B-B14F-4D97-AF65-F5344CB8AC3E}">
        <p14:creationId xmlns:p14="http://schemas.microsoft.com/office/powerpoint/2010/main" val="27447133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wipe dir="d"/>
  </p:transition>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GB" dirty="0" smtClean="0"/>
              <a:t>SRC Examination Process</a:t>
            </a:r>
            <a:endParaRPr lang="en-GB" dirty="0"/>
          </a:p>
        </p:txBody>
      </p:sp>
      <p:grpSp>
        <p:nvGrpSpPr>
          <p:cNvPr id="3" name="Group 2"/>
          <p:cNvGrpSpPr/>
          <p:nvPr/>
        </p:nvGrpSpPr>
        <p:grpSpPr>
          <a:xfrm>
            <a:off x="451268" y="5301208"/>
            <a:ext cx="8162925" cy="1242342"/>
            <a:chOff x="611560" y="5157192"/>
            <a:chExt cx="8162925" cy="1242342"/>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5674047"/>
              <a:ext cx="8162925"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3"/>
            <p:cNvSpPr txBox="1"/>
            <p:nvPr/>
          </p:nvSpPr>
          <p:spPr>
            <a:xfrm>
              <a:off x="611560" y="5157192"/>
              <a:ext cx="199285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smtClean="0"/>
                <a:t>In association with:</a:t>
              </a:r>
              <a:endParaRPr lang="en-GB" sz="1800" dirty="0"/>
            </a:p>
          </p:txBody>
        </p:sp>
      </p:grpSp>
    </p:spTree>
    <p:extLst>
      <p:ext uri="{BB962C8B-B14F-4D97-AF65-F5344CB8AC3E}">
        <p14:creationId xmlns:p14="http://schemas.microsoft.com/office/powerpoint/2010/main" val="3237702932"/>
      </p:ext>
    </p:extLst>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Eligibility</a:t>
            </a:r>
            <a:endParaRPr lang="en-GB" dirty="0"/>
          </a:p>
        </p:txBody>
      </p:sp>
      <p:sp>
        <p:nvSpPr>
          <p:cNvPr id="3" name="Content Placeholder 2"/>
          <p:cNvSpPr>
            <a:spLocks noGrp="1"/>
          </p:cNvSpPr>
          <p:nvPr>
            <p:ph idx="1"/>
          </p:nvPr>
        </p:nvSpPr>
        <p:spPr>
          <a:xfrm>
            <a:off x="539552" y="1844824"/>
            <a:ext cx="7772400" cy="4114800"/>
          </a:xfrm>
        </p:spPr>
        <p:txBody>
          <a:bodyPr/>
          <a:lstStyle/>
          <a:p>
            <a:r>
              <a:rPr lang="en-GB" dirty="0" smtClean="0"/>
              <a:t>Minimum age for examination is 16 years old</a:t>
            </a:r>
          </a:p>
          <a:p>
            <a:r>
              <a:rPr lang="en-GB" dirty="0" smtClean="0"/>
              <a:t>Have a completed exam application form</a:t>
            </a:r>
          </a:p>
          <a:p>
            <a:r>
              <a:rPr lang="en-GB" dirty="0" smtClean="0"/>
              <a:t>Should have completed SRC training:</a:t>
            </a:r>
          </a:p>
          <a:p>
            <a:pPr lvl="1"/>
            <a:r>
              <a:rPr lang="en-GB" dirty="0" smtClean="0"/>
              <a:t>Online RYA SRC course</a:t>
            </a:r>
          </a:p>
          <a:p>
            <a:pPr lvl="1"/>
            <a:r>
              <a:rPr lang="en-GB" dirty="0" smtClean="0"/>
              <a:t>Classroom RYA SRC course</a:t>
            </a:r>
            <a:br>
              <a:rPr lang="en-GB" dirty="0" smtClean="0"/>
            </a:br>
            <a:endParaRPr lang="en-GB" dirty="0" smtClean="0"/>
          </a:p>
          <a:p>
            <a:pPr lvl="1"/>
            <a:endParaRPr lang="en-GB" dirty="0"/>
          </a:p>
          <a:p>
            <a:pPr marL="457200" lvl="1" indent="0">
              <a:buNone/>
            </a:pPr>
            <a:r>
              <a:rPr lang="en-GB" dirty="0" smtClean="0"/>
              <a:t>					</a:t>
            </a:r>
            <a:r>
              <a:rPr lang="en-GB" dirty="0" smtClean="0">
                <a:solidFill>
                  <a:schemeClr val="tx1">
                    <a:lumMod val="75000"/>
                    <a:lumOff val="25000"/>
                  </a:schemeClr>
                </a:solidFill>
              </a:rPr>
              <a:t>OR…………………..</a:t>
            </a:r>
            <a:r>
              <a:rPr lang="en-GB" dirty="0" smtClean="0"/>
              <a:t/>
            </a:r>
            <a:br>
              <a:rPr lang="en-GB" dirty="0" smtClean="0"/>
            </a:br>
            <a:endParaRPr lang="en-GB" dirty="0"/>
          </a:p>
        </p:txBody>
      </p:sp>
      <p:pic>
        <p:nvPicPr>
          <p:cNvPr id="4"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00392" y="1196752"/>
            <a:ext cx="720080" cy="933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156833"/>
      </p:ext>
    </p:extLst>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4096" y="4149080"/>
            <a:ext cx="4572000" cy="800219"/>
          </a:xfrm>
          <a:prstGeom prst="rect">
            <a:avLst/>
          </a:prstGeom>
        </p:spPr>
        <p:txBody>
          <a:bodyPr>
            <a:spAutoFit/>
          </a:bodyPr>
          <a:lstStyle/>
          <a:p>
            <a:pPr lvl="1"/>
            <a:r>
              <a:rPr lang="en-GB" dirty="0"/>
              <a:t/>
            </a:r>
            <a:br>
              <a:rPr lang="en-GB" dirty="0"/>
            </a:br>
            <a:r>
              <a:rPr lang="en-GB" sz="2800" dirty="0"/>
              <a:t>Aviation radio </a:t>
            </a:r>
            <a:r>
              <a:rPr lang="en-GB" sz="2800" dirty="0" smtClean="0"/>
              <a:t>licences</a:t>
            </a:r>
            <a:endParaRPr lang="en-GB" sz="2800" dirty="0"/>
          </a:p>
        </p:txBody>
      </p:sp>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4096" y="1412776"/>
            <a:ext cx="3233856" cy="192992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707904" y="1876266"/>
            <a:ext cx="5357364" cy="1200329"/>
          </a:xfrm>
          <a:prstGeom prst="rect">
            <a:avLst/>
          </a:prstGeom>
          <a:noFill/>
        </p:spPr>
        <p:txBody>
          <a:bodyPr wrap="none" rtlCol="0">
            <a:spAutoFit/>
          </a:bodyPr>
          <a:lstStyle/>
          <a:p>
            <a:endParaRPr lang="en-GB" sz="3600" dirty="0" smtClean="0"/>
          </a:p>
          <a:p>
            <a:r>
              <a:rPr lang="en-GB" sz="3600" dirty="0" smtClean="0"/>
              <a:t>‘Old’ RYA </a:t>
            </a:r>
            <a:r>
              <a:rPr lang="en-GB" sz="3600" dirty="0"/>
              <a:t>VHF Certificate</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27984" y="3429001"/>
            <a:ext cx="4182601" cy="27918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12360" y="1144960"/>
            <a:ext cx="720080" cy="933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4615784"/>
      </p:ext>
    </p:extLst>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12360" y="1144960"/>
            <a:ext cx="720080" cy="933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79512" y="2276872"/>
            <a:ext cx="8396299" cy="1631216"/>
          </a:xfrm>
          <a:prstGeom prst="rect">
            <a:avLst/>
          </a:prstGeom>
          <a:noFill/>
        </p:spPr>
        <p:txBody>
          <a:bodyPr wrap="none" rtlCol="0">
            <a:spAutoFit/>
          </a:bodyPr>
          <a:lstStyle/>
          <a:p>
            <a:r>
              <a:rPr lang="en-US" sz="4000" dirty="0" smtClean="0"/>
              <a:t>There will only be one type of exam:</a:t>
            </a:r>
            <a:r>
              <a:rPr lang="en-US" sz="4800" dirty="0" smtClean="0"/>
              <a:t/>
            </a:r>
            <a:br>
              <a:rPr lang="en-US" sz="4800" dirty="0" smtClean="0"/>
            </a:br>
            <a:r>
              <a:rPr lang="en-US" sz="6000" b="1" dirty="0" smtClean="0"/>
              <a:t>The SRC exam!</a:t>
            </a:r>
            <a:endParaRPr lang="en-US" sz="6000" b="1" dirty="0"/>
          </a:p>
        </p:txBody>
      </p:sp>
    </p:spTree>
    <p:extLst>
      <p:ext uri="{BB962C8B-B14F-4D97-AF65-F5344CB8AC3E}">
        <p14:creationId xmlns:p14="http://schemas.microsoft.com/office/powerpoint/2010/main" val="718047655"/>
      </p:ext>
    </p:extLst>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63638"/>
            <a:ext cx="7772400" cy="609178"/>
          </a:xfrm>
        </p:spPr>
        <p:txBody>
          <a:bodyPr/>
          <a:lstStyle/>
          <a:p>
            <a:r>
              <a:rPr lang="en-GB" dirty="0" smtClean="0"/>
              <a:t>Exam requirements</a:t>
            </a:r>
            <a:endParaRPr lang="en-GB" dirty="0"/>
          </a:p>
        </p:txBody>
      </p:sp>
      <p:sp>
        <p:nvSpPr>
          <p:cNvPr id="3" name="Content Placeholder 2"/>
          <p:cNvSpPr>
            <a:spLocks noGrp="1"/>
          </p:cNvSpPr>
          <p:nvPr>
            <p:ph idx="1"/>
          </p:nvPr>
        </p:nvSpPr>
        <p:spPr>
          <a:xfrm>
            <a:off x="611560" y="1844824"/>
            <a:ext cx="7772400" cy="4114800"/>
          </a:xfrm>
        </p:spPr>
        <p:txBody>
          <a:bodyPr/>
          <a:lstStyle/>
          <a:p>
            <a:r>
              <a:rPr lang="en-GB" dirty="0" smtClean="0"/>
              <a:t>Must comply with CEPT resolutions i.e. examiner independent of instructor</a:t>
            </a:r>
          </a:p>
          <a:p>
            <a:r>
              <a:rPr lang="en-GB" dirty="0" smtClean="0"/>
              <a:t>Must take place at a centre recognised for SRC training</a:t>
            </a:r>
          </a:p>
          <a:p>
            <a:pPr lvl="1"/>
            <a:r>
              <a:rPr lang="en-GB" dirty="0" smtClean="0"/>
              <a:t>Centre will have at least one pair of </a:t>
            </a:r>
            <a:r>
              <a:rPr lang="en-GB" dirty="0"/>
              <a:t>t</a:t>
            </a:r>
            <a:r>
              <a:rPr lang="en-GB" dirty="0" smtClean="0"/>
              <a:t>raining radios, which are to be used for the examination</a:t>
            </a:r>
          </a:p>
          <a:p>
            <a:pPr lvl="1"/>
            <a:r>
              <a:rPr lang="en-GB" dirty="0" smtClean="0"/>
              <a:t>A suitable classroom to sit the written paper</a:t>
            </a:r>
          </a:p>
          <a:p>
            <a:endParaRPr lang="en-GB" dirty="0" smtClean="0"/>
          </a:p>
          <a:p>
            <a:endParaRPr lang="en-GB" dirty="0"/>
          </a:p>
        </p:txBody>
      </p:sp>
      <p:pic>
        <p:nvPicPr>
          <p:cNvPr id="4"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12360" y="1144960"/>
            <a:ext cx="720080" cy="933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3114247"/>
      </p:ext>
    </p:extLst>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a:t>
            </a:r>
            <a:endParaRPr lang="en-GB" dirty="0"/>
          </a:p>
        </p:txBody>
      </p:sp>
      <p:sp>
        <p:nvSpPr>
          <p:cNvPr id="3" name="Content Placeholder 2"/>
          <p:cNvSpPr>
            <a:spLocks noGrp="1"/>
          </p:cNvSpPr>
          <p:nvPr>
            <p:ph idx="1"/>
          </p:nvPr>
        </p:nvSpPr>
        <p:spPr>
          <a:xfrm>
            <a:off x="683568" y="1844824"/>
            <a:ext cx="7772400" cy="4114800"/>
          </a:xfrm>
        </p:spPr>
        <p:txBody>
          <a:bodyPr/>
          <a:lstStyle/>
          <a:p>
            <a:r>
              <a:rPr lang="en-GB" dirty="0" smtClean="0"/>
              <a:t>Any SRC Assessor is eligible to either teach a classroom course or conduct an examination a candidate</a:t>
            </a:r>
          </a:p>
          <a:p>
            <a:r>
              <a:rPr lang="en-GB" dirty="0" smtClean="0"/>
              <a:t>BUT must not examine a student who they have taught SRC classroom course</a:t>
            </a:r>
            <a:endParaRPr lang="en-GB" dirty="0"/>
          </a:p>
        </p:txBody>
      </p:sp>
    </p:spTree>
    <p:extLst>
      <p:ext uri="{BB962C8B-B14F-4D97-AF65-F5344CB8AC3E}">
        <p14:creationId xmlns:p14="http://schemas.microsoft.com/office/powerpoint/2010/main" val="2589547967"/>
      </p:ext>
    </p:extLst>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Familiarisation</a:t>
            </a:r>
            <a:endParaRPr lang="en-GB" dirty="0"/>
          </a:p>
        </p:txBody>
      </p:sp>
      <p:sp>
        <p:nvSpPr>
          <p:cNvPr id="3" name="Content Placeholder 2"/>
          <p:cNvSpPr>
            <a:spLocks noGrp="1"/>
          </p:cNvSpPr>
          <p:nvPr>
            <p:ph idx="1"/>
          </p:nvPr>
        </p:nvSpPr>
        <p:spPr/>
        <p:txBody>
          <a:bodyPr/>
          <a:lstStyle/>
          <a:p>
            <a:r>
              <a:rPr lang="en-GB" dirty="0" smtClean="0"/>
              <a:t>Students must have sufficient time to familiarise themselves with the radio sets being used for assessment.</a:t>
            </a:r>
          </a:p>
          <a:p>
            <a:r>
              <a:rPr lang="en-GB" dirty="0" smtClean="0"/>
              <a:t>Examiner is able to supervise this.</a:t>
            </a:r>
            <a:br>
              <a:rPr lang="en-GB" dirty="0" smtClean="0"/>
            </a:br>
            <a:r>
              <a:rPr lang="en-GB" dirty="0" smtClean="0"/>
              <a:t/>
            </a:r>
            <a:br>
              <a:rPr lang="en-GB" dirty="0" smtClean="0"/>
            </a:br>
            <a:r>
              <a:rPr lang="en-GB" dirty="0" smtClean="0"/>
              <a:t>REMEMBER – helping with ‘</a:t>
            </a:r>
            <a:r>
              <a:rPr lang="en-GB" dirty="0" err="1" smtClean="0"/>
              <a:t>knobology</a:t>
            </a:r>
            <a:r>
              <a:rPr lang="en-GB" dirty="0" smtClean="0"/>
              <a:t>’, NOT underlying principles and knowledge</a:t>
            </a:r>
            <a:endParaRPr lang="en-GB" dirty="0"/>
          </a:p>
        </p:txBody>
      </p:sp>
    </p:spTree>
    <p:extLst>
      <p:ext uri="{BB962C8B-B14F-4D97-AF65-F5344CB8AC3E}">
        <p14:creationId xmlns:p14="http://schemas.microsoft.com/office/powerpoint/2010/main" val="3322370274"/>
      </p:ext>
    </p:extLst>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xam paper.tiff"/>
          <p:cNvPicPr>
            <a:picLocks noChangeAspect="1"/>
          </p:cNvPicPr>
          <p:nvPr/>
        </p:nvPicPr>
        <p:blipFill>
          <a:blip r:embed="rId3">
            <a:extLst>
              <a:ext uri="{28A0092B-C50C-407E-A947-70E740481C1C}">
                <a14:useLocalDpi xmlns:a14="http://schemas.microsoft.com/office/drawing/2010/main"/>
              </a:ext>
            </a:extLst>
          </a:blip>
          <a:stretch>
            <a:fillRect/>
          </a:stretch>
        </p:blipFill>
        <p:spPr>
          <a:xfrm rot="561438">
            <a:off x="2532747" y="1733454"/>
            <a:ext cx="4458730" cy="6281936"/>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GB" dirty="0" smtClean="0"/>
              <a:t>Written Examination Papers</a:t>
            </a:r>
            <a:endParaRPr lang="en-GB" dirty="0"/>
          </a:p>
        </p:txBody>
      </p:sp>
      <p:sp>
        <p:nvSpPr>
          <p:cNvPr id="6" name="Donut 5"/>
          <p:cNvSpPr/>
          <p:nvPr/>
        </p:nvSpPr>
        <p:spPr bwMode="auto">
          <a:xfrm>
            <a:off x="7596336" y="2852936"/>
            <a:ext cx="1080120" cy="1008112"/>
          </a:xfrm>
          <a:prstGeom prst="donut">
            <a:avLst>
              <a:gd name="adj" fmla="val 8522"/>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8" name="TextBox 7"/>
          <p:cNvSpPr txBox="1"/>
          <p:nvPr/>
        </p:nvSpPr>
        <p:spPr>
          <a:xfrm>
            <a:off x="179512" y="1916832"/>
            <a:ext cx="2592288" cy="2554545"/>
          </a:xfrm>
          <a:prstGeom prst="rect">
            <a:avLst/>
          </a:prstGeom>
          <a:noFill/>
        </p:spPr>
        <p:txBody>
          <a:bodyPr wrap="square" rtlCol="0">
            <a:spAutoFit/>
          </a:bodyPr>
          <a:lstStyle/>
          <a:p>
            <a:r>
              <a:rPr lang="en-US" sz="3200" dirty="0" smtClean="0"/>
              <a:t>Papers:</a:t>
            </a:r>
            <a:br>
              <a:rPr lang="en-US" sz="3200" dirty="0" smtClean="0"/>
            </a:br>
            <a:r>
              <a:rPr lang="en-US" sz="3200" b="1" i="1" dirty="0" smtClean="0"/>
              <a:t>E, F, G, H, J </a:t>
            </a:r>
            <a:r>
              <a:rPr lang="en-US" sz="3200" dirty="0" smtClean="0"/>
              <a:t>and </a:t>
            </a:r>
            <a:r>
              <a:rPr lang="en-US" sz="3200" b="1" i="1" dirty="0" smtClean="0"/>
              <a:t>K</a:t>
            </a:r>
          </a:p>
          <a:p>
            <a:r>
              <a:rPr lang="en-US" sz="3200" b="1" i="1" dirty="0" smtClean="0"/>
              <a:t>Updated 1/2014</a:t>
            </a:r>
            <a:endParaRPr lang="en-US" sz="3200" b="1" i="1" dirty="0"/>
          </a:p>
        </p:txBody>
      </p:sp>
      <p:grpSp>
        <p:nvGrpSpPr>
          <p:cNvPr id="13" name="Group 12"/>
          <p:cNvGrpSpPr/>
          <p:nvPr/>
        </p:nvGrpSpPr>
        <p:grpSpPr>
          <a:xfrm>
            <a:off x="6948264" y="2060848"/>
            <a:ext cx="1570012" cy="1652565"/>
            <a:chOff x="7236296" y="1772816"/>
            <a:chExt cx="1570012" cy="1652565"/>
          </a:xfrm>
        </p:grpSpPr>
        <p:sp>
          <p:nvSpPr>
            <p:cNvPr id="5" name="Donut 4"/>
            <p:cNvSpPr/>
            <p:nvPr/>
          </p:nvSpPr>
          <p:spPr bwMode="auto">
            <a:xfrm>
              <a:off x="7236296" y="1772816"/>
              <a:ext cx="504056" cy="504056"/>
            </a:xfrm>
            <a:prstGeom prst="donut">
              <a:avLst>
                <a:gd name="adj" fmla="val 8522"/>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7" name="TextBox 6"/>
            <p:cNvSpPr txBox="1"/>
            <p:nvPr/>
          </p:nvSpPr>
          <p:spPr>
            <a:xfrm rot="640388">
              <a:off x="8100392" y="2852936"/>
              <a:ext cx="633933" cy="369332"/>
            </a:xfrm>
            <a:prstGeom prst="rect">
              <a:avLst/>
            </a:prstGeom>
            <a:noFill/>
            <a:ln w="12700" cmpd="sng">
              <a:solidFill>
                <a:schemeClr val="tx1"/>
              </a:solidFill>
            </a:ln>
          </p:spPr>
          <p:txBody>
            <a:bodyPr wrap="none" rtlCol="0">
              <a:spAutoFit/>
            </a:bodyPr>
            <a:lstStyle/>
            <a:p>
              <a:r>
                <a:rPr lang="en-US" dirty="0" smtClean="0">
                  <a:ln w="12700" cmpd="sng">
                    <a:solidFill>
                      <a:srgbClr val="000000"/>
                    </a:solidFill>
                  </a:ln>
                </a:rPr>
                <a:t>1/14</a:t>
              </a:r>
              <a:endParaRPr lang="en-US" dirty="0">
                <a:ln w="12700" cmpd="sng">
                  <a:solidFill>
                    <a:srgbClr val="000000"/>
                  </a:solidFill>
                </a:ln>
              </a:endParaRPr>
            </a:p>
          </p:txBody>
        </p:sp>
        <p:cxnSp>
          <p:nvCxnSpPr>
            <p:cNvPr id="10" name="Straight Connector 9"/>
            <p:cNvCxnSpPr>
              <a:stCxn id="5" idx="7"/>
              <a:endCxn id="6" idx="7"/>
            </p:cNvCxnSpPr>
            <p:nvPr/>
          </p:nvCxnSpPr>
          <p:spPr bwMode="auto">
            <a:xfrm>
              <a:off x="7666535" y="1846633"/>
              <a:ext cx="1139773" cy="86590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Connector 11"/>
            <p:cNvCxnSpPr>
              <a:stCxn id="5" idx="3"/>
              <a:endCxn id="6" idx="3"/>
            </p:cNvCxnSpPr>
            <p:nvPr/>
          </p:nvCxnSpPr>
          <p:spPr bwMode="auto">
            <a:xfrm>
              <a:off x="7310113" y="2203055"/>
              <a:ext cx="732435" cy="1222326"/>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8" name="TextBox 17"/>
          <p:cNvSpPr txBox="1"/>
          <p:nvPr/>
        </p:nvSpPr>
        <p:spPr>
          <a:xfrm rot="494257">
            <a:off x="3208208" y="1827177"/>
            <a:ext cx="2787943" cy="261610"/>
          </a:xfrm>
          <a:prstGeom prst="rect">
            <a:avLst/>
          </a:prstGeom>
          <a:noFill/>
        </p:spPr>
        <p:txBody>
          <a:bodyPr wrap="none" rtlCol="0">
            <a:spAutoFit/>
          </a:bodyPr>
          <a:lstStyle/>
          <a:p>
            <a:r>
              <a:rPr lang="en-GB" sz="1100" dirty="0"/>
              <a:t>Assessor number: __________________ </a:t>
            </a:r>
            <a:endParaRPr lang="en-US" sz="1100" dirty="0"/>
          </a:p>
        </p:txBody>
      </p:sp>
      <p:sp>
        <p:nvSpPr>
          <p:cNvPr id="19" name="Donut 18"/>
          <p:cNvSpPr/>
          <p:nvPr/>
        </p:nvSpPr>
        <p:spPr bwMode="auto">
          <a:xfrm rot="555047">
            <a:off x="2813050" y="1681494"/>
            <a:ext cx="3384376" cy="509141"/>
          </a:xfrm>
          <a:prstGeom prst="donut">
            <a:avLst>
              <a:gd name="adj" fmla="val 8522"/>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Tree>
    <p:extLst>
      <p:ext uri="{BB962C8B-B14F-4D97-AF65-F5344CB8AC3E}">
        <p14:creationId xmlns:p14="http://schemas.microsoft.com/office/powerpoint/2010/main" val="2196155982"/>
      </p:ext>
    </p:extLst>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Practical exam</a:t>
            </a:r>
            <a:endParaRPr lang="en-GB" dirty="0"/>
          </a:p>
        </p:txBody>
      </p:sp>
      <p:pic>
        <p:nvPicPr>
          <p:cNvPr id="205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11960" y="1225830"/>
            <a:ext cx="3686841" cy="53758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100392" y="1196752"/>
            <a:ext cx="720080" cy="933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4064884"/>
      </p:ext>
    </p:extLst>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Cost and payment</a:t>
            </a:r>
            <a:endParaRPr lang="en-GB" dirty="0"/>
          </a:p>
        </p:txBody>
      </p:sp>
      <p:sp>
        <p:nvSpPr>
          <p:cNvPr id="3" name="Content Placeholder 2"/>
          <p:cNvSpPr>
            <a:spLocks noGrp="1"/>
          </p:cNvSpPr>
          <p:nvPr>
            <p:ph idx="1"/>
          </p:nvPr>
        </p:nvSpPr>
        <p:spPr>
          <a:xfrm>
            <a:off x="683568" y="2204864"/>
            <a:ext cx="7772400" cy="4114800"/>
          </a:xfrm>
        </p:spPr>
        <p:txBody>
          <a:bodyPr/>
          <a:lstStyle/>
          <a:p>
            <a:r>
              <a:rPr lang="en-GB" dirty="0" smtClean="0"/>
              <a:t>Cost to student is £60. Payable to the RYA</a:t>
            </a:r>
          </a:p>
          <a:p>
            <a:r>
              <a:rPr lang="en-GB" dirty="0" smtClean="0"/>
              <a:t>The examiner is paid by the RYA, £30 per student.</a:t>
            </a:r>
          </a:p>
          <a:p>
            <a:endParaRPr lang="en-GB" dirty="0"/>
          </a:p>
        </p:txBody>
      </p:sp>
    </p:spTree>
    <p:extLst>
      <p:ext uri="{BB962C8B-B14F-4D97-AF65-F5344CB8AC3E}">
        <p14:creationId xmlns:p14="http://schemas.microsoft.com/office/powerpoint/2010/main" val="2686758158"/>
      </p:ext>
    </p:extLst>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124744"/>
            <a:ext cx="7772400" cy="990600"/>
          </a:xfrm>
        </p:spPr>
        <p:txBody>
          <a:bodyPr/>
          <a:lstStyle/>
          <a:p>
            <a:r>
              <a:rPr lang="en-US" dirty="0" smtClean="0"/>
              <a:t>Finding an examiner</a:t>
            </a:r>
            <a:endParaRPr lang="en-US" dirty="0"/>
          </a:p>
        </p:txBody>
      </p:sp>
      <p:sp>
        <p:nvSpPr>
          <p:cNvPr id="3" name="Content Placeholder 2"/>
          <p:cNvSpPr>
            <a:spLocks noGrp="1"/>
          </p:cNvSpPr>
          <p:nvPr>
            <p:ph idx="1"/>
          </p:nvPr>
        </p:nvSpPr>
        <p:spPr/>
        <p:txBody>
          <a:bodyPr/>
          <a:lstStyle/>
          <a:p>
            <a:r>
              <a:rPr lang="en-US" dirty="0" smtClean="0"/>
              <a:t>Contact lists of assessors to be available to </a:t>
            </a:r>
            <a:r>
              <a:rPr lang="en-US" dirty="0" err="1" smtClean="0"/>
              <a:t>centres</a:t>
            </a:r>
            <a:r>
              <a:rPr lang="en-US" dirty="0" smtClean="0"/>
              <a:t>.</a:t>
            </a:r>
          </a:p>
          <a:p>
            <a:r>
              <a:rPr lang="en-US" dirty="0" err="1" smtClean="0"/>
              <a:t>Centres</a:t>
            </a:r>
            <a:r>
              <a:rPr lang="en-US" dirty="0" smtClean="0"/>
              <a:t> make arrangements locally.</a:t>
            </a:r>
            <a:endParaRPr lang="en-US" dirty="0"/>
          </a:p>
        </p:txBody>
      </p:sp>
    </p:spTree>
    <p:extLst>
      <p:ext uri="{BB962C8B-B14F-4D97-AF65-F5344CB8AC3E}">
        <p14:creationId xmlns:p14="http://schemas.microsoft.com/office/powerpoint/2010/main" val="4228338568"/>
      </p:ext>
    </p:extLst>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03628" y="1835696"/>
            <a:ext cx="5812348" cy="4545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683568" y="1340768"/>
            <a:ext cx="7772400" cy="753194"/>
          </a:xfrm>
        </p:spPr>
        <p:txBody>
          <a:bodyPr/>
          <a:lstStyle/>
          <a:p>
            <a:r>
              <a:rPr lang="en-GB" dirty="0" smtClean="0"/>
              <a:t>Access to the SRC examination</a:t>
            </a:r>
            <a:endParaRPr lang="en-GB" dirty="0"/>
          </a:p>
        </p:txBody>
      </p:sp>
    </p:spTree>
    <p:extLst>
      <p:ext uri="{BB962C8B-B14F-4D97-AF65-F5344CB8AC3E}">
        <p14:creationId xmlns:p14="http://schemas.microsoft.com/office/powerpoint/2010/main" val="603454961"/>
      </p:ext>
    </p:extLst>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Post conference follow up requirements	</a:t>
            </a:r>
            <a:endParaRPr lang="en-GB" dirty="0"/>
          </a:p>
        </p:txBody>
      </p:sp>
      <p:sp>
        <p:nvSpPr>
          <p:cNvPr id="3" name="Content Placeholder 2"/>
          <p:cNvSpPr>
            <a:spLocks noGrp="1"/>
          </p:cNvSpPr>
          <p:nvPr>
            <p:ph idx="1"/>
          </p:nvPr>
        </p:nvSpPr>
        <p:spPr/>
        <p:txBody>
          <a:bodyPr/>
          <a:lstStyle/>
          <a:p>
            <a:r>
              <a:rPr lang="en-GB" dirty="0" smtClean="0"/>
              <a:t>Additional guidance for practical exam</a:t>
            </a:r>
          </a:p>
          <a:p>
            <a:r>
              <a:rPr lang="en-GB" dirty="0" smtClean="0"/>
              <a:t>Portability of the exam section</a:t>
            </a:r>
          </a:p>
          <a:p>
            <a:r>
              <a:rPr lang="en-GB" dirty="0" smtClean="0"/>
              <a:t>Examiner fees at non-commercial certain</a:t>
            </a:r>
          </a:p>
          <a:p>
            <a:endParaRPr lang="en-GB" dirty="0"/>
          </a:p>
        </p:txBody>
      </p:sp>
    </p:spTree>
    <p:extLst>
      <p:ext uri="{BB962C8B-B14F-4D97-AF65-F5344CB8AC3E}">
        <p14:creationId xmlns:p14="http://schemas.microsoft.com/office/powerpoint/2010/main" val="4228510503"/>
      </p:ext>
    </p:extLst>
  </p:cSld>
  <p:clrMapOvr>
    <a:masterClrMapping/>
  </p:clrMapOvr>
  <p:transition>
    <p:wipe dir="d"/>
  </p:transition>
</p:sld>
</file>

<file path=ppt/theme/theme1.xml><?xml version="1.0" encoding="utf-8"?>
<a:theme xmlns:a="http://schemas.openxmlformats.org/drawingml/2006/main" name="RYA Presentation 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A34852E64FE934DAD0D356952FC77E8" ma:contentTypeVersion="1" ma:contentTypeDescription="Create a new document." ma:contentTypeScope="" ma:versionID="850d8773e4b2b9f6e19639d475b181e0">
  <xsd:schema xmlns:xsd="http://www.w3.org/2001/XMLSchema" xmlns:p="http://schemas.microsoft.com/office/2006/metadata/properties" xmlns:ns1="http://schemas.microsoft.com/sharepoint/v3" targetNamespace="http://schemas.microsoft.com/office/2006/metadata/properties" ma:root="true" ma:fieldsID="05547e07bde0678887b38da1aabb15dc" ns1:_="">
    <xsd:import namespace="http://schemas.microsoft.com/sharepoint/v3"/>
    <xsd:element name="properties">
      <xsd:complexType>
        <xsd:sequence>
          <xsd:element name="documentManagement">
            <xsd:complexType>
              <xsd:all>
                <xsd:element ref="ns1:ImageWidth" minOccurs="0"/>
                <xsd:element ref="ns1:ImageHeight" minOccurs="0"/>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mageWidth" ma:index="9" nillable="true" ma:displayName="Picture Width" ma:internalName="ImageWidth" ma:readOnly="true">
      <xsd:simpleType>
        <xsd:restriction base="dms:Unknown"/>
      </xsd:simpleType>
    </xsd:element>
    <xsd:element name="ImageHeight" ma:index="10" nillable="true" ma:displayName="Picture Height" ma:internalName="ImageHeight" ma:readOnly="true">
      <xsd:simpleType>
        <xsd:restriction base="dms:Unknown"/>
      </xsd:simpleType>
    </xsd:element>
    <xsd:element name="PublishingStartDate" ma:index="12" nillable="true" ma:displayName="Scheduling Start Date" ma:description="" ma:hidden="true" ma:internalName="PublishingStartDate">
      <xsd:simpleType>
        <xsd:restriction base="dms:Unknown"/>
      </xsd:simpleType>
    </xsd:element>
    <xsd:element name="PublishingExpirationDate" ma:index="13"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FAEF5D-2402-43B6-B35E-CC6A6B8E5A2C}"/>
</file>

<file path=customXml/itemProps2.xml><?xml version="1.0" encoding="utf-8"?>
<ds:datastoreItem xmlns:ds="http://schemas.openxmlformats.org/officeDocument/2006/customXml" ds:itemID="{45DDC91F-0FD0-4B52-8B3D-B02FF7DD55E7}"/>
</file>

<file path=customXml/itemProps3.xml><?xml version="1.0" encoding="utf-8"?>
<ds:datastoreItem xmlns:ds="http://schemas.openxmlformats.org/officeDocument/2006/customXml" ds:itemID="{B1DA1E17-36E4-4871-A66E-B2BA5377CE47}"/>
</file>

<file path=docProps/app.xml><?xml version="1.0" encoding="utf-8"?>
<Properties xmlns="http://schemas.openxmlformats.org/officeDocument/2006/extended-properties" xmlns:vt="http://schemas.openxmlformats.org/officeDocument/2006/docPropsVTypes">
  <Template>RYA</Template>
  <TotalTime>3075</TotalTime>
  <Words>1257</Words>
  <Application>Microsoft Office PowerPoint</Application>
  <PresentationFormat>On-screen Show (4:3)</PresentationFormat>
  <Paragraphs>102</Paragraphs>
  <Slides>13</Slides>
  <Notes>13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Calibri</vt:lpstr>
      <vt:lpstr>Times</vt:lpstr>
      <vt:lpstr>RYA Presentation Template</vt:lpstr>
      <vt:lpstr>Office Theme</vt:lpstr>
      <vt:lpstr>SRC Examination Process</vt:lpstr>
      <vt:lpstr>Eligibility</vt:lpstr>
      <vt:lpstr>PowerPoint Presentation</vt:lpstr>
      <vt:lpstr>PowerPoint Presentation</vt:lpstr>
      <vt:lpstr>Exam requirements</vt:lpstr>
      <vt:lpstr>Examiner</vt:lpstr>
      <vt:lpstr>Familiarisation</vt:lpstr>
      <vt:lpstr>Written Examination Papers</vt:lpstr>
      <vt:lpstr>Practical exam</vt:lpstr>
      <vt:lpstr>Cost and payment</vt:lpstr>
      <vt:lpstr>Finding an examiner</vt:lpstr>
      <vt:lpstr>Access to the SRC examination</vt:lpstr>
      <vt:lpstr>Post conference follow up requirements </vt:lpstr>
    </vt:vector>
  </TitlesOfParts>
  <Company>Royal Yachting Assocaition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Burton</dc:creator>
  <cp:lastModifiedBy>Victoria Jacobs</cp:lastModifiedBy>
  <cp:revision>44</cp:revision>
  <cp:lastPrinted>2013-10-24T19:15:57Z</cp:lastPrinted>
  <dcterms:created xsi:type="dcterms:W3CDTF">2013-10-17T15:27:58Z</dcterms:created>
  <dcterms:modified xsi:type="dcterms:W3CDTF">2013-10-28T14:51:11Z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0x010100BA34852E64FE934DAD0D356952FC77E8</vt:lpwstr>
  </property>
</Properties>
</file>