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80" r:id="rId4"/>
    <p:sldId id="257" r:id="rId5"/>
    <p:sldId id="279" r:id="rId6"/>
    <p:sldId id="275" r:id="rId7"/>
    <p:sldId id="281" r:id="rId8"/>
    <p:sldId id="273" r:id="rId9"/>
    <p:sldId id="276" r:id="rId10"/>
    <p:sldId id="27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ex@alexburns.ne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891" y="1452279"/>
            <a:ext cx="11259672" cy="2501153"/>
          </a:xfrm>
        </p:spPr>
        <p:txBody>
          <a:bodyPr/>
          <a:lstStyle/>
          <a:p>
            <a:r>
              <a:rPr lang="en-AU" dirty="0" smtClean="0"/>
              <a:t>Mid Candidature Review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2730" y="4580965"/>
            <a:ext cx="11490898" cy="1891555"/>
          </a:xfrm>
        </p:spPr>
        <p:txBody>
          <a:bodyPr>
            <a:normAutofit/>
          </a:bodyPr>
          <a:lstStyle/>
          <a:p>
            <a:r>
              <a:rPr lang="en-AU" dirty="0" smtClean="0"/>
              <a:t>Alex Burns (</a:t>
            </a:r>
            <a:r>
              <a:rPr lang="en-AU" dirty="0" smtClean="0">
                <a:hlinkClick r:id="rId2"/>
              </a:rPr>
              <a:t>alex@alexburns.net</a:t>
            </a:r>
            <a:r>
              <a:rPr lang="en-AU" dirty="0" smtClean="0"/>
              <a:t>)</a:t>
            </a:r>
          </a:p>
          <a:p>
            <a:r>
              <a:rPr lang="en-AU" dirty="0" smtClean="0"/>
              <a:t>Mid Candidature Review Panel</a:t>
            </a:r>
            <a:r>
              <a:rPr lang="en-AU" dirty="0" smtClean="0"/>
              <a:t>, 26</a:t>
            </a:r>
            <a:r>
              <a:rPr lang="en-AU" baseline="30000" dirty="0" smtClean="0"/>
              <a:t>th</a:t>
            </a:r>
            <a:r>
              <a:rPr lang="en-AU" dirty="0" smtClean="0"/>
              <a:t> </a:t>
            </a:r>
            <a:r>
              <a:rPr lang="en-AU" dirty="0" smtClean="0"/>
              <a:t>October </a:t>
            </a:r>
            <a:r>
              <a:rPr lang="en-AU" dirty="0" smtClean="0"/>
              <a:t>2015</a:t>
            </a:r>
            <a:endParaRPr lang="en-AU" dirty="0" smtClean="0"/>
          </a:p>
          <a:p>
            <a:r>
              <a:rPr lang="en-AU" dirty="0" smtClean="0"/>
              <a:t>PhD Candidate, School of Politics &amp; Social Inquiry, Monash University</a:t>
            </a:r>
          </a:p>
        </p:txBody>
      </p:sp>
    </p:spTree>
    <p:extLst>
      <p:ext uri="{BB962C8B-B14F-4D97-AF65-F5344CB8AC3E}">
        <p14:creationId xmlns:p14="http://schemas.microsoft.com/office/powerpoint/2010/main" val="263937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Thesis Original Contributions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34" y="2052918"/>
            <a:ext cx="11101589" cy="4195481"/>
          </a:xfrm>
        </p:spPr>
        <p:txBody>
          <a:bodyPr/>
          <a:lstStyle/>
          <a:p>
            <a:r>
              <a:rPr lang="en-AU" b="1" dirty="0" smtClean="0"/>
              <a:t>Spectrum framework</a:t>
            </a:r>
            <a:r>
              <a:rPr lang="en-AU" dirty="0" smtClean="0"/>
              <a:t> for strategic culture literature: attempts to build </a:t>
            </a:r>
            <a:r>
              <a:rPr lang="en-AU" dirty="0" err="1" smtClean="0"/>
              <a:t>Lakatosian</a:t>
            </a:r>
            <a:r>
              <a:rPr lang="en-AU" dirty="0" smtClean="0"/>
              <a:t> research program and case based reasoning.</a:t>
            </a:r>
          </a:p>
          <a:p>
            <a:r>
              <a:rPr lang="en-AU" dirty="0" smtClean="0"/>
              <a:t>Development of </a:t>
            </a:r>
            <a:r>
              <a:rPr lang="en-AU" b="1" dirty="0" smtClean="0"/>
              <a:t>classification</a:t>
            </a:r>
            <a:r>
              <a:rPr lang="en-AU" dirty="0" smtClean="0"/>
              <a:t> and </a:t>
            </a:r>
            <a:r>
              <a:rPr lang="en-AU" b="1" dirty="0" smtClean="0"/>
              <a:t>empirical tests</a:t>
            </a:r>
            <a:r>
              <a:rPr lang="en-AU" b="1" i="1" dirty="0" smtClean="0"/>
              <a:t> </a:t>
            </a:r>
            <a:r>
              <a:rPr lang="en-AU" dirty="0" smtClean="0"/>
              <a:t>to identify terrorist organisations that have strategic subcultures.</a:t>
            </a:r>
          </a:p>
          <a:p>
            <a:r>
              <a:rPr lang="en-AU" b="1" dirty="0" smtClean="0"/>
              <a:t>Causal mechanism</a:t>
            </a:r>
            <a:r>
              <a:rPr lang="en-AU" dirty="0" smtClean="0"/>
              <a:t> testing and </a:t>
            </a:r>
            <a:r>
              <a:rPr lang="en-AU" b="1" dirty="0" smtClean="0"/>
              <a:t>case study</a:t>
            </a:r>
            <a:r>
              <a:rPr lang="en-AU" dirty="0" smtClean="0"/>
              <a:t> analysis.</a:t>
            </a:r>
            <a:endParaRPr lang="en-AU" b="1" dirty="0" smtClean="0"/>
          </a:p>
          <a:p>
            <a:r>
              <a:rPr lang="en-AU" b="1" dirty="0" smtClean="0"/>
              <a:t>Preliminary Findings</a:t>
            </a:r>
            <a:r>
              <a:rPr lang="en-AU" dirty="0" smtClean="0"/>
              <a:t> discussed in Mid Candidature Review documentation including intelligence analyst / national security policymaker relevance.</a:t>
            </a:r>
          </a:p>
          <a:p>
            <a:r>
              <a:rPr lang="en-AU" b="1" dirty="0" smtClean="0"/>
              <a:t>Future research</a:t>
            </a:r>
            <a:r>
              <a:rPr lang="en-AU" dirty="0" smtClean="0"/>
              <a:t> to develop multi-level models; ensemble / mixed methods; and examine strategic subcultures in international political economy / sociology of finance sub-fields.</a:t>
            </a:r>
            <a:endParaRPr lang="en-AU" b="1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934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72886" y="1774237"/>
            <a:ext cx="8825657" cy="1915647"/>
          </a:xfrm>
        </p:spPr>
        <p:txBody>
          <a:bodyPr/>
          <a:lstStyle/>
          <a:p>
            <a:pPr algn="ctr"/>
            <a:r>
              <a:rPr lang="en-AU" sz="5400" dirty="0" smtClean="0"/>
              <a:t>Discussion</a:t>
            </a:r>
            <a:endParaRPr lang="en-AU" sz="5400" dirty="0"/>
          </a:p>
        </p:txBody>
      </p:sp>
    </p:spTree>
    <p:extLst>
      <p:ext uri="{BB962C8B-B14F-4D97-AF65-F5344CB8AC3E}">
        <p14:creationId xmlns:p14="http://schemas.microsoft.com/office/powerpoint/2010/main" val="363711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Thesis 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014281"/>
            <a:ext cx="8946541" cy="4195481"/>
          </a:xfrm>
        </p:spPr>
        <p:txBody>
          <a:bodyPr/>
          <a:lstStyle/>
          <a:p>
            <a:r>
              <a:rPr lang="en-AU" dirty="0" smtClean="0"/>
              <a:t>To develop a mid-range analytical theory of terrorist organisations as strategic subcultures:</a:t>
            </a:r>
          </a:p>
          <a:p>
            <a:pPr lvl="1"/>
            <a:r>
              <a:rPr lang="en-AU" dirty="0"/>
              <a:t>Synthesis of strategic culture and terrorist group / organisation literatures.</a:t>
            </a:r>
          </a:p>
          <a:p>
            <a:pPr lvl="1"/>
            <a:r>
              <a:rPr lang="en-AU" dirty="0"/>
              <a:t>Identifies analytical variables, causal frameworks and mechanisms, and empirical / confirmation tests for theory-building</a:t>
            </a:r>
            <a:r>
              <a:rPr lang="en-AU" dirty="0" smtClean="0"/>
              <a:t>.</a:t>
            </a:r>
          </a:p>
          <a:p>
            <a:pPr lvl="1"/>
            <a:r>
              <a:rPr lang="en-AU" dirty="0" smtClean="0"/>
              <a:t>Initial step towards development of multi-level models.</a:t>
            </a:r>
          </a:p>
          <a:p>
            <a:pPr lvl="1"/>
            <a:r>
              <a:rPr lang="en-AU" dirty="0" smtClean="0"/>
              <a:t>Small-N study using process tracing in three case studies; and development of a database / codebook for future Large-N research.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Conceptualise </a:t>
            </a:r>
            <a:r>
              <a:rPr lang="en-AU" dirty="0"/>
              <a:t>and develop the start of </a:t>
            </a:r>
            <a:r>
              <a:rPr lang="en-AU" dirty="0" smtClean="0"/>
              <a:t>an independent </a:t>
            </a:r>
            <a:r>
              <a:rPr lang="en-AU" dirty="0"/>
              <a:t>research program.</a:t>
            </a:r>
            <a:r>
              <a:rPr lang="en-AU" dirty="0" smtClean="0"/>
              <a:t> </a:t>
            </a:r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172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668" y="452718"/>
            <a:ext cx="11809925" cy="1400530"/>
          </a:xfrm>
        </p:spPr>
        <p:txBody>
          <a:bodyPr/>
          <a:lstStyle/>
          <a:p>
            <a:r>
              <a:rPr lang="en-AU" dirty="0" smtClean="0"/>
              <a:t>Progress Since Confirmation of Candidature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78" y="1571223"/>
            <a:ext cx="11075830" cy="4984123"/>
          </a:xfrm>
        </p:spPr>
        <p:txBody>
          <a:bodyPr>
            <a:normAutofit/>
          </a:bodyPr>
          <a:lstStyle/>
          <a:p>
            <a:r>
              <a:rPr lang="en-AU" dirty="0" smtClean="0"/>
              <a:t>Dissemination of preliminary findings to International Studies Association’s 55</a:t>
            </a:r>
            <a:r>
              <a:rPr lang="en-AU" baseline="30000" dirty="0" smtClean="0"/>
              <a:t>th</a:t>
            </a:r>
            <a:r>
              <a:rPr lang="en-AU" dirty="0" smtClean="0"/>
              <a:t> annual convention (27</a:t>
            </a:r>
            <a:r>
              <a:rPr lang="en-AU" baseline="30000" dirty="0" smtClean="0"/>
              <a:t>th</a:t>
            </a:r>
            <a:r>
              <a:rPr lang="en-AU" dirty="0" smtClean="0"/>
              <a:t> March 2014) and East-West </a:t>
            </a:r>
            <a:r>
              <a:rPr lang="en-AU" dirty="0" err="1" smtClean="0"/>
              <a:t>Center</a:t>
            </a:r>
            <a:r>
              <a:rPr lang="en-AU" dirty="0" smtClean="0"/>
              <a:t> (16</a:t>
            </a:r>
            <a:r>
              <a:rPr lang="en-AU" baseline="30000" dirty="0" smtClean="0"/>
              <a:t>th</a:t>
            </a:r>
            <a:r>
              <a:rPr lang="en-AU" dirty="0" smtClean="0"/>
              <a:t> October 2014).</a:t>
            </a:r>
          </a:p>
          <a:p>
            <a:r>
              <a:rPr lang="en-AU" dirty="0" smtClean="0"/>
              <a:t>Publication of co-authored article with Dr Ben Eltham in </a:t>
            </a:r>
            <a:r>
              <a:rPr lang="en-AU" i="1" dirty="0" smtClean="0"/>
              <a:t>Contemporary Security Policy</a:t>
            </a:r>
            <a:r>
              <a:rPr lang="en-AU" dirty="0" smtClean="0"/>
              <a:t> journal (</a:t>
            </a:r>
            <a:r>
              <a:rPr lang="en-AU" dirty="0" err="1" smtClean="0"/>
              <a:t>Scimago</a:t>
            </a:r>
            <a:r>
              <a:rPr lang="en-AU" dirty="0" smtClean="0"/>
              <a:t> Q2 ranking) and Routledge edited collection </a:t>
            </a:r>
            <a:r>
              <a:rPr lang="en-AU" i="1" dirty="0" smtClean="0"/>
              <a:t>Strategic Cultures and Security Policies in the Asia-Pacific</a:t>
            </a:r>
            <a:r>
              <a:rPr lang="en-AU" dirty="0" smtClean="0"/>
              <a:t>.</a:t>
            </a:r>
          </a:p>
          <a:p>
            <a:r>
              <a:rPr lang="en-AU" dirty="0" smtClean="0"/>
              <a:t>80,000 words of draft working notes written since Confirmation (130,000 words total + 270 additional pages of handwritten notes).</a:t>
            </a:r>
          </a:p>
          <a:p>
            <a:r>
              <a:rPr lang="en-AU" dirty="0" smtClean="0"/>
              <a:t>Clarification of process tracing methodology, case study criteria, data collection, and engagement with recent literature / discipline experts.</a:t>
            </a:r>
          </a:p>
          <a:p>
            <a:r>
              <a:rPr lang="en-AU" dirty="0" smtClean="0"/>
              <a:t>Feedback from Professor Jeffrey S. </a:t>
            </a:r>
            <a:r>
              <a:rPr lang="en-AU" dirty="0" err="1" smtClean="0"/>
              <a:t>Lantis</a:t>
            </a:r>
            <a:r>
              <a:rPr lang="en-AU" dirty="0" smtClean="0"/>
              <a:t> (Wooster College), Dr Alan Bloomfield (University of NSW), Professor Patrick Porter (University of Exeter) and other experts.</a:t>
            </a:r>
          </a:p>
          <a:p>
            <a:r>
              <a:rPr lang="en-AU" dirty="0" smtClean="0"/>
              <a:t>Research training in grant / tender preparation and institutional sign-off; contract negotiation; intellectual property rights; and business development.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958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73" y="191818"/>
            <a:ext cx="11992304" cy="1400530"/>
          </a:xfrm>
        </p:spPr>
        <p:txBody>
          <a:bodyPr/>
          <a:lstStyle/>
          <a:p>
            <a:r>
              <a:rPr lang="en-AU" dirty="0" smtClean="0"/>
              <a:t>Strategic Culture Defined: Jack Snyder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0" y="1604682"/>
            <a:ext cx="8291702" cy="5020236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Formulated in 1977 by Jack Snyder for a RAND monograph on Ford and Carter administration détente and the Soviet Union</a:t>
            </a:r>
          </a:p>
          <a:p>
            <a:endParaRPr lang="en-AU" dirty="0" smtClean="0"/>
          </a:p>
          <a:p>
            <a:r>
              <a:rPr lang="en-AU" dirty="0" smtClean="0"/>
              <a:t>“Individuals are </a:t>
            </a:r>
            <a:r>
              <a:rPr lang="en-AU" b="1" dirty="0" smtClean="0"/>
              <a:t>socialized</a:t>
            </a:r>
            <a:r>
              <a:rPr lang="en-AU" dirty="0" smtClean="0"/>
              <a:t> into a distinctly Soviet mode of thinking . . . </a:t>
            </a:r>
            <a:r>
              <a:rPr lang="en-AU" b="1" dirty="0" smtClean="0"/>
              <a:t>a set of general beliefs, attitudes and </a:t>
            </a:r>
            <a:r>
              <a:rPr lang="en-AU" b="1" dirty="0" err="1" smtClean="0"/>
              <a:t>behavioral</a:t>
            </a:r>
            <a:r>
              <a:rPr lang="en-AU" b="1" dirty="0" smtClean="0"/>
              <a:t> patterns</a:t>
            </a:r>
            <a:r>
              <a:rPr lang="en-AU" dirty="0" smtClean="0"/>
              <a:t> . . . that places them on the level of “culture” rather than mere “policy” . . .” [emphasis added] (Snyder 1977: v)</a:t>
            </a:r>
          </a:p>
          <a:p>
            <a:endParaRPr lang="en-AU" dirty="0"/>
          </a:p>
          <a:p>
            <a:r>
              <a:rPr lang="en-AU" dirty="0" smtClean="0"/>
              <a:t>“Culture is perpetuated not only by individuals but also by organizations.” (Snyder 1977: 9).</a:t>
            </a:r>
          </a:p>
          <a:p>
            <a:endParaRPr lang="en-AU" dirty="0"/>
          </a:p>
          <a:p>
            <a:r>
              <a:rPr lang="en-AU" dirty="0" smtClean="0"/>
              <a:t>“Strategic subculture: . . . a subsection of the broader strategic community . . . Reasonably distinct beliefs and attitudes.” (Snyder 1977: 10).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796" y="1748115"/>
            <a:ext cx="2000533" cy="294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85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Terrorist Organisations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22738"/>
            <a:ext cx="8946541" cy="4625661"/>
          </a:xfrm>
        </p:spPr>
        <p:txBody>
          <a:bodyPr/>
          <a:lstStyle/>
          <a:p>
            <a:r>
              <a:rPr lang="en-AU" dirty="0" smtClean="0"/>
              <a:t>A terrorist organisation consists of the following elements:</a:t>
            </a:r>
          </a:p>
          <a:p>
            <a:pPr lvl="1"/>
            <a:r>
              <a:rPr lang="en-AU" b="1" dirty="0" smtClean="0"/>
              <a:t>Decision Elite</a:t>
            </a:r>
            <a:r>
              <a:rPr lang="en-AU" dirty="0" smtClean="0"/>
              <a:t> or </a:t>
            </a:r>
            <a:r>
              <a:rPr lang="en-AU" b="1" dirty="0" smtClean="0"/>
              <a:t>Senior Leadership</a:t>
            </a:r>
            <a:r>
              <a:rPr lang="en-AU" dirty="0" smtClean="0"/>
              <a:t> that is the organisation’s nucleus.</a:t>
            </a:r>
          </a:p>
          <a:p>
            <a:pPr lvl="1"/>
            <a:r>
              <a:rPr lang="en-AU" b="1" dirty="0" smtClean="0"/>
              <a:t>Violence Professionals</a:t>
            </a:r>
            <a:r>
              <a:rPr lang="en-AU" dirty="0" smtClean="0"/>
              <a:t> who carry out a </a:t>
            </a:r>
            <a:r>
              <a:rPr lang="en-AU" b="1" dirty="0" smtClean="0"/>
              <a:t>Terrorist Campaign</a:t>
            </a:r>
            <a:r>
              <a:rPr lang="en-AU" dirty="0" smtClean="0"/>
              <a:t>.</a:t>
            </a:r>
          </a:p>
          <a:p>
            <a:pPr lvl="1"/>
            <a:r>
              <a:rPr lang="en-AU" b="1" dirty="0" smtClean="0"/>
              <a:t>Followers / Community of Support</a:t>
            </a:r>
            <a:r>
              <a:rPr lang="en-AU" dirty="0" smtClean="0"/>
              <a:t>.</a:t>
            </a:r>
            <a:endParaRPr lang="en-AU" b="1" dirty="0" smtClean="0"/>
          </a:p>
          <a:p>
            <a:pPr lvl="1"/>
            <a:r>
              <a:rPr lang="en-AU" b="1" dirty="0" smtClean="0"/>
              <a:t>Strategic</a:t>
            </a:r>
            <a:r>
              <a:rPr lang="en-AU" dirty="0" smtClean="0"/>
              <a:t> </a:t>
            </a:r>
            <a:r>
              <a:rPr lang="en-AU" b="1" dirty="0" smtClean="0"/>
              <a:t>Vision</a:t>
            </a:r>
            <a:r>
              <a:rPr lang="en-AU" dirty="0" smtClean="0"/>
              <a:t> (ends) and a </a:t>
            </a:r>
            <a:r>
              <a:rPr lang="en-AU" b="1" dirty="0" smtClean="0"/>
              <a:t>Violence Calculus</a:t>
            </a:r>
            <a:r>
              <a:rPr lang="en-AU" dirty="0" smtClean="0"/>
              <a:t> (meta-ethical justification) to carry out a </a:t>
            </a:r>
            <a:r>
              <a:rPr lang="en-AU" b="1" dirty="0" smtClean="0"/>
              <a:t>Terrorist Campaign</a:t>
            </a:r>
            <a:r>
              <a:rPr lang="en-AU" dirty="0" smtClean="0"/>
              <a:t> (means) versus counterfactual alternatives.</a:t>
            </a:r>
          </a:p>
          <a:p>
            <a:pPr lvl="1"/>
            <a:r>
              <a:rPr lang="en-AU" b="1" dirty="0" smtClean="0"/>
              <a:t>Organisational Processes</a:t>
            </a:r>
            <a:r>
              <a:rPr lang="en-AU" dirty="0" smtClean="0"/>
              <a:t> such as fund-raising, recruitment, training, resource allocation, and target selection.</a:t>
            </a:r>
          </a:p>
          <a:p>
            <a:pPr lvl="1"/>
            <a:r>
              <a:rPr lang="en-AU" b="1" dirty="0" smtClean="0"/>
              <a:t>Assets</a:t>
            </a:r>
            <a:r>
              <a:rPr lang="en-AU" dirty="0" smtClean="0"/>
              <a:t>, </a:t>
            </a:r>
            <a:r>
              <a:rPr lang="en-AU" b="1" dirty="0" smtClean="0"/>
              <a:t>Resources</a:t>
            </a:r>
            <a:r>
              <a:rPr lang="en-AU" dirty="0" smtClean="0"/>
              <a:t>, and </a:t>
            </a:r>
            <a:r>
              <a:rPr lang="en-AU" b="1" dirty="0" smtClean="0"/>
              <a:t>Capabilities</a:t>
            </a:r>
            <a:r>
              <a:rPr lang="en-AU" dirty="0" smtClean="0"/>
              <a:t>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643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11" y="246656"/>
            <a:ext cx="11784167" cy="1400530"/>
          </a:xfrm>
        </p:spPr>
        <p:txBody>
          <a:bodyPr/>
          <a:lstStyle/>
          <a:p>
            <a:r>
              <a:rPr lang="en-AU" dirty="0" smtClean="0"/>
              <a:t>Formal Definition of Terrorist Organisations as Strategic Subcultures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12" y="2568073"/>
            <a:ext cx="11784166" cy="3806969"/>
          </a:xfrm>
        </p:spPr>
        <p:txBody>
          <a:bodyPr>
            <a:normAutofit/>
          </a:bodyPr>
          <a:lstStyle/>
          <a:p>
            <a:r>
              <a:rPr lang="en-AU" dirty="0" smtClean="0"/>
              <a:t>The collective behaviour, beliefs, norms, values, and worldviews that a terrorist organisation learns, uses, and culturally transmits in order to conduct terrorist campaigns as a ranked ordered strategic preference and violence calculus.</a:t>
            </a:r>
          </a:p>
          <a:p>
            <a:endParaRPr lang="en-AU" dirty="0"/>
          </a:p>
          <a:p>
            <a:r>
              <a:rPr lang="en-AU" dirty="0" err="1"/>
              <a:t>Meso</a:t>
            </a:r>
            <a:r>
              <a:rPr lang="en-AU" dirty="0"/>
              <a:t>-level / mid-range level of analysis (group / organisation</a:t>
            </a:r>
            <a:r>
              <a:rPr lang="en-AU" dirty="0" smtClean="0"/>
              <a:t>).</a:t>
            </a:r>
          </a:p>
          <a:p>
            <a:r>
              <a:rPr lang="en-AU" dirty="0" smtClean="0"/>
              <a:t>Strategic subculture and confirmation tests.</a:t>
            </a:r>
          </a:p>
          <a:p>
            <a:r>
              <a:rPr lang="en-AU" dirty="0" smtClean="0"/>
              <a:t>Formal definition creates links to relevant literature in decision theory, preference formation, organisational adaptiveness / learning, and the psychology of cultural transmission.</a:t>
            </a:r>
          </a:p>
        </p:txBody>
      </p:sp>
    </p:spTree>
    <p:extLst>
      <p:ext uri="{BB962C8B-B14F-4D97-AF65-F5344CB8AC3E}">
        <p14:creationId xmlns:p14="http://schemas.microsoft.com/office/powerpoint/2010/main" val="234632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Thesis Methodology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Small-N case study</a:t>
            </a:r>
            <a:r>
              <a:rPr lang="en-AU" dirty="0" smtClean="0"/>
              <a:t> using “heuristic” approach: existing literature versus strategic subculture explanations (George &amp; Bennett 2005).</a:t>
            </a:r>
          </a:p>
          <a:p>
            <a:r>
              <a:rPr lang="en-AU" dirty="0" smtClean="0"/>
              <a:t>Selection of deviant and extreme cases (</a:t>
            </a:r>
            <a:r>
              <a:rPr lang="en-AU" dirty="0" err="1" smtClean="0"/>
              <a:t>Gerring</a:t>
            </a:r>
            <a:r>
              <a:rPr lang="en-AU" dirty="0" smtClean="0"/>
              <a:t> 2012).</a:t>
            </a:r>
          </a:p>
          <a:p>
            <a:endParaRPr lang="en-AU" dirty="0" smtClean="0"/>
          </a:p>
          <a:p>
            <a:r>
              <a:rPr lang="en-AU" b="1" dirty="0" smtClean="0"/>
              <a:t>Process tracing</a:t>
            </a:r>
            <a:r>
              <a:rPr lang="en-AU" dirty="0" smtClean="0"/>
              <a:t> that identifies the causal mechanisms and processes that link X1 (terrorist organisation exists and rapidly grows) and Y1 outcome (survival over a significant time period and carries out successful terrorist campaigns) (George &amp; Bennett 2005; </a:t>
            </a:r>
            <a:r>
              <a:rPr lang="en-AU" dirty="0" err="1" smtClean="0"/>
              <a:t>Brun</a:t>
            </a:r>
            <a:r>
              <a:rPr lang="en-AU" dirty="0" smtClean="0"/>
              <a:t> &amp; Pedersen 2013; Bennett &amp; </a:t>
            </a:r>
            <a:r>
              <a:rPr lang="en-AU" dirty="0" err="1" smtClean="0"/>
              <a:t>Checkel</a:t>
            </a:r>
            <a:r>
              <a:rPr lang="en-AU" dirty="0" smtClean="0"/>
              <a:t> 2015).</a:t>
            </a:r>
          </a:p>
          <a:p>
            <a:endParaRPr lang="en-AU" dirty="0"/>
          </a:p>
          <a:p>
            <a:r>
              <a:rPr lang="en-AU" dirty="0" smtClean="0"/>
              <a:t>Beginning of </a:t>
            </a:r>
            <a:r>
              <a:rPr lang="en-AU" b="1" dirty="0" smtClean="0"/>
              <a:t>database</a:t>
            </a:r>
            <a:r>
              <a:rPr lang="en-AU" dirty="0" smtClean="0"/>
              <a:t> / </a:t>
            </a:r>
            <a:r>
              <a:rPr lang="en-AU" b="1" dirty="0" smtClean="0"/>
              <a:t>codebook</a:t>
            </a:r>
            <a:r>
              <a:rPr lang="en-AU" dirty="0" smtClean="0"/>
              <a:t> for Large-N future research.</a:t>
            </a:r>
          </a:p>
        </p:txBody>
      </p:sp>
    </p:spTree>
    <p:extLst>
      <p:ext uri="{BB962C8B-B14F-4D97-AF65-F5344CB8AC3E}">
        <p14:creationId xmlns:p14="http://schemas.microsoft.com/office/powerpoint/2010/main" val="196998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Causal Mechanisms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b="1" dirty="0" smtClean="0"/>
              <a:t>Social Learning</a:t>
            </a:r>
            <a:r>
              <a:rPr lang="en-AU" dirty="0" smtClean="0"/>
              <a:t>: acquired or imitated through the social interaction of individuals (or their artefacts and products).</a:t>
            </a:r>
          </a:p>
          <a:p>
            <a:endParaRPr lang="en-AU" dirty="0" smtClean="0"/>
          </a:p>
          <a:p>
            <a:r>
              <a:rPr lang="en-AU" b="1" dirty="0" smtClean="0"/>
              <a:t>Cultural transmission</a:t>
            </a:r>
            <a:r>
              <a:rPr lang="en-AU" dirty="0" smtClean="0"/>
              <a:t>: through-time diffusion of beliefs, lay theories, norms, values and worldviews as intersubjective knowledge.</a:t>
            </a:r>
          </a:p>
          <a:p>
            <a:endParaRPr lang="en-AU" b="1" dirty="0" smtClean="0"/>
          </a:p>
          <a:p>
            <a:r>
              <a:rPr lang="en-AU" b="1" dirty="0" smtClean="0"/>
              <a:t>Folklore</a:t>
            </a:r>
            <a:r>
              <a:rPr lang="en-AU" dirty="0" smtClean="0"/>
              <a:t>: myths, narratives, rituals, stories, symbols, and traditions as cross-cultural information structure.</a:t>
            </a:r>
          </a:p>
          <a:p>
            <a:endParaRPr lang="en-AU" dirty="0"/>
          </a:p>
          <a:p>
            <a:r>
              <a:rPr lang="en-AU" dirty="0" smtClean="0"/>
              <a:t>Dr Alan Bloomfield’s doctoral research (2011) proposes other causal mechanisms including </a:t>
            </a:r>
            <a:r>
              <a:rPr lang="en-AU" b="1" dirty="0" smtClean="0"/>
              <a:t>cognitive schemas</a:t>
            </a:r>
            <a:r>
              <a:rPr lang="en-AU" dirty="0" smtClean="0"/>
              <a:t> and </a:t>
            </a:r>
            <a:r>
              <a:rPr lang="en-AU" b="1" dirty="0" smtClean="0"/>
              <a:t>threat escalation</a:t>
            </a:r>
            <a:r>
              <a:rPr lang="en-AU" dirty="0" smtClean="0"/>
              <a:t>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3548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Case Studies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2052918"/>
            <a:ext cx="11423559" cy="4195481"/>
          </a:xfrm>
        </p:spPr>
        <p:txBody>
          <a:bodyPr/>
          <a:lstStyle/>
          <a:p>
            <a:r>
              <a:rPr lang="en-AU" b="1" dirty="0" smtClean="0"/>
              <a:t>Al Qaeda</a:t>
            </a:r>
            <a:r>
              <a:rPr lang="en-AU" dirty="0" smtClean="0"/>
              <a:t>: ‘Legend-making’ folklore around Osama bin Laden; Ali Mohamed and JFK Special Warfare Centre; Hamburg Cell compartmentalisation; and franchise strategy.</a:t>
            </a:r>
          </a:p>
          <a:p>
            <a:endParaRPr lang="en-AU" dirty="0" smtClean="0"/>
          </a:p>
          <a:p>
            <a:r>
              <a:rPr lang="en-AU" b="1" dirty="0" smtClean="0"/>
              <a:t>Aum </a:t>
            </a:r>
            <a:r>
              <a:rPr lang="en-AU" b="1" dirty="0" err="1" smtClean="0"/>
              <a:t>Shinrikyo</a:t>
            </a:r>
            <a:r>
              <a:rPr lang="en-AU" dirty="0" smtClean="0"/>
              <a:t>: ‘Failed’ strategic culture; Indo-Tibetan worldview; covert biological and chemical weapons research program.</a:t>
            </a:r>
          </a:p>
          <a:p>
            <a:endParaRPr lang="en-AU" dirty="0" smtClean="0"/>
          </a:p>
          <a:p>
            <a:r>
              <a:rPr lang="en-AU" b="1" dirty="0" smtClean="0"/>
              <a:t>Islamic State</a:t>
            </a:r>
            <a:r>
              <a:rPr lang="en-AU" dirty="0" smtClean="0"/>
              <a:t>: Rapid organisational growth; Caliphate strategic vision; and counter-response from United States and Russia (tests of national strategic cultures).</a:t>
            </a:r>
          </a:p>
          <a:p>
            <a:endParaRPr lang="en-AU" dirty="0"/>
          </a:p>
          <a:p>
            <a:r>
              <a:rPr lang="en-AU" dirty="0" smtClean="0"/>
              <a:t>Organisational Coherence, State Emulation, and Cultural Transmission tests.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7836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860</TotalTime>
  <Words>924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Mid Candidature Review</vt:lpstr>
      <vt:lpstr>Thesis Objectives</vt:lpstr>
      <vt:lpstr>Progress Since Confirmation of Candidature</vt:lpstr>
      <vt:lpstr>Strategic Culture Defined: Jack Snyder</vt:lpstr>
      <vt:lpstr>Terrorist Organisations</vt:lpstr>
      <vt:lpstr>Formal Definition of Terrorist Organisations as Strategic Subcultures</vt:lpstr>
      <vt:lpstr>Thesis Methodology</vt:lpstr>
      <vt:lpstr>Causal Mechanisms</vt:lpstr>
      <vt:lpstr>Case Studies</vt:lpstr>
      <vt:lpstr>Thesis Original Contributions</vt:lpstr>
      <vt:lpstr>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Burns</dc:creator>
  <cp:lastModifiedBy>Microsoft account</cp:lastModifiedBy>
  <cp:revision>72</cp:revision>
  <dcterms:created xsi:type="dcterms:W3CDTF">2013-10-25T04:33:28Z</dcterms:created>
  <dcterms:modified xsi:type="dcterms:W3CDTF">2015-10-24T06:42:06Z</dcterms:modified>
</cp:coreProperties>
</file>